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10058400" cx="7772400"/>
  <p:notesSz cx="6858000" cy="9144000"/>
  <p:embeddedFontLst>
    <p:embeddedFont>
      <p:font typeface="Roboto"/>
      <p:regular r:id="rId10"/>
      <p:bold r:id="rId11"/>
      <p:italic r:id="rId12"/>
      <p:boldItalic r:id="rId13"/>
    </p:embeddedFont>
    <p:embeddedFont>
      <p:font typeface="Montserra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hqBKNnlL9yDn5iiN40NyvrCSdy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65c9df606f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 name="Google Shape;47;g265c9df606f_0_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1c10510c5b_0_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g21c10510c5b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5a80f7b548_0_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g35a80f7b548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65c9df606f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g265c9df606f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9" name="Shape 9"/>
        <p:cNvGrpSpPr/>
        <p:nvPr/>
      </p:nvGrpSpPr>
      <p:grpSpPr>
        <a:xfrm>
          <a:off x="0" y="0"/>
          <a:ext cx="0" cy="0"/>
          <a:chOff x="0" y="0"/>
          <a:chExt cx="0" cy="0"/>
        </a:xfrm>
      </p:grpSpPr>
      <p:sp>
        <p:nvSpPr>
          <p:cNvPr id="10" name="Google Shape;10;p10"/>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3" name="Google Shape;13;p11"/>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14" name="Google Shape;14;p11"/>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12"/>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7" name="Google Shape;17;p12"/>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431800" lvl="0" marL="457200" algn="l">
              <a:lnSpc>
                <a:spcPct val="100000"/>
              </a:lnSpc>
              <a:spcBef>
                <a:spcPts val="700"/>
              </a:spcBef>
              <a:spcAft>
                <a:spcPts val="0"/>
              </a:spcAft>
              <a:buClr>
                <a:srgbClr val="000000"/>
              </a:buClr>
              <a:buSzPts val="3200"/>
              <a:buFont typeface="Arial"/>
              <a:buChar char="•"/>
              <a:defRPr>
                <a:solidFill>
                  <a:srgbClr val="000000"/>
                </a:solidFill>
              </a:defRPr>
            </a:lvl1pPr>
            <a:lvl2pPr indent="-431800" lvl="1" marL="914400" algn="l">
              <a:lnSpc>
                <a:spcPct val="100000"/>
              </a:lnSpc>
              <a:spcBef>
                <a:spcPts val="700"/>
              </a:spcBef>
              <a:spcAft>
                <a:spcPts val="0"/>
              </a:spcAft>
              <a:buClr>
                <a:srgbClr val="000000"/>
              </a:buClr>
              <a:buSzPts val="3200"/>
              <a:buFont typeface="Arial"/>
              <a:buChar char="–"/>
              <a:defRPr>
                <a:solidFill>
                  <a:srgbClr val="000000"/>
                </a:solidFill>
              </a:defRPr>
            </a:lvl2pPr>
            <a:lvl3pPr indent="-431800" lvl="2" marL="1371600" algn="l">
              <a:lnSpc>
                <a:spcPct val="100000"/>
              </a:lnSpc>
              <a:spcBef>
                <a:spcPts val="700"/>
              </a:spcBef>
              <a:spcAft>
                <a:spcPts val="0"/>
              </a:spcAft>
              <a:buClr>
                <a:srgbClr val="000000"/>
              </a:buClr>
              <a:buSzPts val="3200"/>
              <a:buFont typeface="Arial"/>
              <a:buChar char="•"/>
              <a:defRPr>
                <a:solidFill>
                  <a:srgbClr val="000000"/>
                </a:solidFill>
              </a:defRPr>
            </a:lvl3pPr>
            <a:lvl4pPr indent="-431800" lvl="3" marL="1828800" algn="l">
              <a:lnSpc>
                <a:spcPct val="100000"/>
              </a:lnSpc>
              <a:spcBef>
                <a:spcPts val="700"/>
              </a:spcBef>
              <a:spcAft>
                <a:spcPts val="0"/>
              </a:spcAft>
              <a:buClr>
                <a:srgbClr val="000000"/>
              </a:buClr>
              <a:buSzPts val="3200"/>
              <a:buFont typeface="Arial"/>
              <a:buChar char="–"/>
              <a:defRPr>
                <a:solidFill>
                  <a:srgbClr val="000000"/>
                </a:solidFill>
              </a:defRPr>
            </a:lvl4pPr>
            <a:lvl5pPr indent="-431800" lvl="4" marL="2286000" algn="l">
              <a:lnSpc>
                <a:spcPct val="100000"/>
              </a:lnSpc>
              <a:spcBef>
                <a:spcPts val="700"/>
              </a:spcBef>
              <a:spcAft>
                <a:spcPts val="0"/>
              </a:spcAft>
              <a:buClr>
                <a:srgbClr val="000000"/>
              </a:buClr>
              <a:buSzPts val="3200"/>
              <a:buFont typeface="Arial"/>
              <a:buChar char="»"/>
              <a:defRPr>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18" name="Google Shape;18;p12"/>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9" name="Shape 19"/>
        <p:cNvGrpSpPr/>
        <p:nvPr/>
      </p:nvGrpSpPr>
      <p:grpSpPr>
        <a:xfrm>
          <a:off x="0" y="0"/>
          <a:ext cx="0" cy="0"/>
          <a:chOff x="0" y="0"/>
          <a:chExt cx="0" cy="0"/>
        </a:xfrm>
      </p:grpSpPr>
      <p:sp>
        <p:nvSpPr>
          <p:cNvPr id="20" name="Google Shape;20;p13"/>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4000"/>
              <a:buFont typeface="Calibri"/>
              <a:buNone/>
              <a:defRPr b="1" sz="4000"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1" name="Google Shape;21;p13"/>
          <p:cNvSpPr txBox="1"/>
          <p:nvPr>
            <p:ph idx="1" type="body"/>
          </p:nvPr>
        </p:nvSpPr>
        <p:spPr>
          <a:xfrm>
            <a:off x="722312" y="2906713"/>
            <a:ext cx="7772401" cy="1500190"/>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Calibri"/>
              <a:buNone/>
              <a:defRPr sz="2000"/>
            </a:lvl1pPr>
            <a:lvl2pPr indent="-228600" lvl="1" marL="914400" algn="l">
              <a:lnSpc>
                <a:spcPct val="100000"/>
              </a:lnSpc>
              <a:spcBef>
                <a:spcPts val="400"/>
              </a:spcBef>
              <a:spcAft>
                <a:spcPts val="0"/>
              </a:spcAft>
              <a:buClr>
                <a:srgbClr val="888888"/>
              </a:buClr>
              <a:buSzPts val="2000"/>
              <a:buFont typeface="Calibri"/>
              <a:buNone/>
              <a:defRPr sz="2000"/>
            </a:lvl2pPr>
            <a:lvl3pPr indent="-228600" lvl="2" marL="1371600" algn="l">
              <a:lnSpc>
                <a:spcPct val="100000"/>
              </a:lnSpc>
              <a:spcBef>
                <a:spcPts val="400"/>
              </a:spcBef>
              <a:spcAft>
                <a:spcPts val="0"/>
              </a:spcAft>
              <a:buClr>
                <a:srgbClr val="888888"/>
              </a:buClr>
              <a:buSzPts val="2000"/>
              <a:buFont typeface="Calibri"/>
              <a:buNone/>
              <a:defRPr sz="2000"/>
            </a:lvl3pPr>
            <a:lvl4pPr indent="-228600" lvl="3" marL="1828800" algn="l">
              <a:lnSpc>
                <a:spcPct val="100000"/>
              </a:lnSpc>
              <a:spcBef>
                <a:spcPts val="400"/>
              </a:spcBef>
              <a:spcAft>
                <a:spcPts val="0"/>
              </a:spcAft>
              <a:buClr>
                <a:srgbClr val="888888"/>
              </a:buClr>
              <a:buSzPts val="2000"/>
              <a:buFont typeface="Calibri"/>
              <a:buNone/>
              <a:defRPr sz="2000"/>
            </a:lvl4pPr>
            <a:lvl5pPr indent="-228600" lvl="4" marL="2286000" algn="l">
              <a:lnSpc>
                <a:spcPct val="100000"/>
              </a:lnSpc>
              <a:spcBef>
                <a:spcPts val="400"/>
              </a:spcBef>
              <a:spcAft>
                <a:spcPts val="0"/>
              </a:spcAft>
              <a:buClr>
                <a:srgbClr val="888888"/>
              </a:buClr>
              <a:buSzPts val="2000"/>
              <a:buFont typeface="Calibri"/>
              <a:buNone/>
              <a:defRPr sz="2000"/>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22" name="Google Shape;22;p13"/>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 name="Shape 23"/>
        <p:cNvGrpSpPr/>
        <p:nvPr/>
      </p:nvGrpSpPr>
      <p:grpSpPr>
        <a:xfrm>
          <a:off x="0" y="0"/>
          <a:ext cx="0" cy="0"/>
          <a:chOff x="0" y="0"/>
          <a:chExt cx="0" cy="0"/>
        </a:xfrm>
      </p:grpSpPr>
      <p:sp>
        <p:nvSpPr>
          <p:cNvPr id="24" name="Google Shape;24;p14"/>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5" name="Google Shape;25;p14"/>
          <p:cNvSpPr txBox="1"/>
          <p:nvPr>
            <p:ph idx="1" type="body"/>
          </p:nvPr>
        </p:nvSpPr>
        <p:spPr>
          <a:xfrm>
            <a:off x="457200" y="1600200"/>
            <a:ext cx="4038600" cy="4525963"/>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Font typeface="Arial"/>
              <a:buChar char="•"/>
              <a:defRPr sz="2800">
                <a:solidFill>
                  <a:srgbClr val="000000"/>
                </a:solidFill>
              </a:defRPr>
            </a:lvl1pPr>
            <a:lvl2pPr indent="-406400" lvl="1" marL="914400" algn="l">
              <a:lnSpc>
                <a:spcPct val="100000"/>
              </a:lnSpc>
              <a:spcBef>
                <a:spcPts val="600"/>
              </a:spcBef>
              <a:spcAft>
                <a:spcPts val="0"/>
              </a:spcAft>
              <a:buClr>
                <a:srgbClr val="000000"/>
              </a:buClr>
              <a:buSzPts val="2800"/>
              <a:buFont typeface="Arial"/>
              <a:buChar char="–"/>
              <a:defRPr sz="2800">
                <a:solidFill>
                  <a:srgbClr val="000000"/>
                </a:solidFill>
              </a:defRPr>
            </a:lvl2pPr>
            <a:lvl3pPr indent="-406400" lvl="2" marL="1371600" algn="l">
              <a:lnSpc>
                <a:spcPct val="100000"/>
              </a:lnSpc>
              <a:spcBef>
                <a:spcPts val="600"/>
              </a:spcBef>
              <a:spcAft>
                <a:spcPts val="0"/>
              </a:spcAft>
              <a:buClr>
                <a:srgbClr val="000000"/>
              </a:buClr>
              <a:buSzPts val="2800"/>
              <a:buFont typeface="Arial"/>
              <a:buChar char="•"/>
              <a:defRPr sz="2800">
                <a:solidFill>
                  <a:srgbClr val="000000"/>
                </a:solidFill>
              </a:defRPr>
            </a:lvl3pPr>
            <a:lvl4pPr indent="-406400" lvl="3" marL="1828800" algn="l">
              <a:lnSpc>
                <a:spcPct val="100000"/>
              </a:lnSpc>
              <a:spcBef>
                <a:spcPts val="600"/>
              </a:spcBef>
              <a:spcAft>
                <a:spcPts val="0"/>
              </a:spcAft>
              <a:buClr>
                <a:srgbClr val="000000"/>
              </a:buClr>
              <a:buSzPts val="2800"/>
              <a:buFont typeface="Arial"/>
              <a:buChar char="–"/>
              <a:defRPr sz="2800">
                <a:solidFill>
                  <a:srgbClr val="000000"/>
                </a:solidFill>
              </a:defRPr>
            </a:lvl4pPr>
            <a:lvl5pPr indent="-406400" lvl="4" marL="2286000" algn="l">
              <a:lnSpc>
                <a:spcPct val="100000"/>
              </a:lnSpc>
              <a:spcBef>
                <a:spcPts val="600"/>
              </a:spcBef>
              <a:spcAft>
                <a:spcPts val="0"/>
              </a:spcAft>
              <a:buClr>
                <a:srgbClr val="000000"/>
              </a:buClr>
              <a:buSzPts val="2800"/>
              <a:buFont typeface="Arial"/>
              <a:buChar char="»"/>
              <a:defRPr sz="28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26" name="Google Shape;26;p14"/>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7" name="Shape 27"/>
        <p:cNvGrpSpPr/>
        <p:nvPr/>
      </p:nvGrpSpPr>
      <p:grpSpPr>
        <a:xfrm>
          <a:off x="0" y="0"/>
          <a:ext cx="0" cy="0"/>
          <a:chOff x="0" y="0"/>
          <a:chExt cx="0" cy="0"/>
        </a:xfrm>
      </p:grpSpPr>
      <p:sp>
        <p:nvSpPr>
          <p:cNvPr id="28" name="Google Shape;28;p15"/>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9" name="Google Shape;29;p15"/>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Calibri"/>
              <a:buNone/>
              <a:defRPr b="1" sz="2400">
                <a:solidFill>
                  <a:srgbClr val="000000"/>
                </a:solidFill>
              </a:defRPr>
            </a:lvl1pPr>
            <a:lvl2pPr indent="-228600" lvl="1" marL="914400" algn="l">
              <a:lnSpc>
                <a:spcPct val="100000"/>
              </a:lnSpc>
              <a:spcBef>
                <a:spcPts val="500"/>
              </a:spcBef>
              <a:spcAft>
                <a:spcPts val="0"/>
              </a:spcAft>
              <a:buClr>
                <a:srgbClr val="000000"/>
              </a:buClr>
              <a:buSzPts val="2400"/>
              <a:buFont typeface="Calibri"/>
              <a:buNone/>
              <a:defRPr b="1" sz="2400">
                <a:solidFill>
                  <a:srgbClr val="000000"/>
                </a:solidFill>
              </a:defRPr>
            </a:lvl2pPr>
            <a:lvl3pPr indent="-228600" lvl="2" marL="1371600" algn="l">
              <a:lnSpc>
                <a:spcPct val="100000"/>
              </a:lnSpc>
              <a:spcBef>
                <a:spcPts val="500"/>
              </a:spcBef>
              <a:spcAft>
                <a:spcPts val="0"/>
              </a:spcAft>
              <a:buClr>
                <a:srgbClr val="000000"/>
              </a:buClr>
              <a:buSzPts val="2400"/>
              <a:buFont typeface="Calibri"/>
              <a:buNone/>
              <a:defRPr b="1" sz="2400">
                <a:solidFill>
                  <a:srgbClr val="000000"/>
                </a:solidFill>
              </a:defRPr>
            </a:lvl3pPr>
            <a:lvl4pPr indent="-228600" lvl="3" marL="1828800" algn="l">
              <a:lnSpc>
                <a:spcPct val="100000"/>
              </a:lnSpc>
              <a:spcBef>
                <a:spcPts val="500"/>
              </a:spcBef>
              <a:spcAft>
                <a:spcPts val="0"/>
              </a:spcAft>
              <a:buClr>
                <a:srgbClr val="000000"/>
              </a:buClr>
              <a:buSzPts val="2400"/>
              <a:buFont typeface="Calibri"/>
              <a:buNone/>
              <a:defRPr b="1" sz="2400">
                <a:solidFill>
                  <a:srgbClr val="000000"/>
                </a:solidFill>
              </a:defRPr>
            </a:lvl4pPr>
            <a:lvl5pPr indent="-228600" lvl="4" marL="2286000" algn="l">
              <a:lnSpc>
                <a:spcPct val="100000"/>
              </a:lnSpc>
              <a:spcBef>
                <a:spcPts val="500"/>
              </a:spcBef>
              <a:spcAft>
                <a:spcPts val="0"/>
              </a:spcAft>
              <a:buClr>
                <a:srgbClr val="000000"/>
              </a:buClr>
              <a:buSzPts val="2400"/>
              <a:buFont typeface="Calibri"/>
              <a:buNone/>
              <a:defRPr b="1" sz="24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0" name="Google Shape;30;p15"/>
          <p:cNvSpPr txBox="1"/>
          <p:nvPr>
            <p:ph idx="2" type="body"/>
          </p:nvPr>
        </p:nvSpPr>
        <p:spPr>
          <a:xfrm>
            <a:off x="4645025" y="1535111"/>
            <a:ext cx="4041775" cy="639766"/>
          </a:xfrm>
          <a:prstGeom prst="rect">
            <a:avLst/>
          </a:prstGeom>
          <a:noFill/>
          <a:ln>
            <a:noFill/>
          </a:ln>
        </p:spPr>
        <p:txBody>
          <a:bodyPr anchorCtr="0" anchor="b"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1" name="Google Shape;31;p15"/>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16"/>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4" name="Google Shape;34;p16"/>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5" name="Shape 35"/>
        <p:cNvGrpSpPr/>
        <p:nvPr/>
      </p:nvGrpSpPr>
      <p:grpSpPr>
        <a:xfrm>
          <a:off x="0" y="0"/>
          <a:ext cx="0" cy="0"/>
          <a:chOff x="0" y="0"/>
          <a:chExt cx="0" cy="0"/>
        </a:xfrm>
      </p:grpSpPr>
      <p:sp>
        <p:nvSpPr>
          <p:cNvPr id="36" name="Google Shape;36;p17"/>
          <p:cNvSpPr txBox="1"/>
          <p:nvPr>
            <p:ph type="title"/>
          </p:nvPr>
        </p:nvSpPr>
        <p:spPr>
          <a:xfrm>
            <a:off x="457200" y="273050"/>
            <a:ext cx="3008316"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17"/>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431800" lvl="0" marL="457200" algn="l">
              <a:lnSpc>
                <a:spcPct val="100000"/>
              </a:lnSpc>
              <a:spcBef>
                <a:spcPts val="700"/>
              </a:spcBef>
              <a:spcAft>
                <a:spcPts val="0"/>
              </a:spcAft>
              <a:buClr>
                <a:srgbClr val="000000"/>
              </a:buClr>
              <a:buSzPts val="3200"/>
              <a:buFont typeface="Arial"/>
              <a:buChar char="•"/>
              <a:defRPr>
                <a:solidFill>
                  <a:srgbClr val="000000"/>
                </a:solidFill>
              </a:defRPr>
            </a:lvl1pPr>
            <a:lvl2pPr indent="-431800" lvl="1" marL="914400" algn="l">
              <a:lnSpc>
                <a:spcPct val="100000"/>
              </a:lnSpc>
              <a:spcBef>
                <a:spcPts val="700"/>
              </a:spcBef>
              <a:spcAft>
                <a:spcPts val="0"/>
              </a:spcAft>
              <a:buClr>
                <a:srgbClr val="000000"/>
              </a:buClr>
              <a:buSzPts val="3200"/>
              <a:buFont typeface="Arial"/>
              <a:buChar char="–"/>
              <a:defRPr>
                <a:solidFill>
                  <a:srgbClr val="000000"/>
                </a:solidFill>
              </a:defRPr>
            </a:lvl2pPr>
            <a:lvl3pPr indent="-431800" lvl="2" marL="1371600" algn="l">
              <a:lnSpc>
                <a:spcPct val="100000"/>
              </a:lnSpc>
              <a:spcBef>
                <a:spcPts val="700"/>
              </a:spcBef>
              <a:spcAft>
                <a:spcPts val="0"/>
              </a:spcAft>
              <a:buClr>
                <a:srgbClr val="000000"/>
              </a:buClr>
              <a:buSzPts val="3200"/>
              <a:buFont typeface="Arial"/>
              <a:buChar char="•"/>
              <a:defRPr>
                <a:solidFill>
                  <a:srgbClr val="000000"/>
                </a:solidFill>
              </a:defRPr>
            </a:lvl3pPr>
            <a:lvl4pPr indent="-431800" lvl="3" marL="1828800" algn="l">
              <a:lnSpc>
                <a:spcPct val="100000"/>
              </a:lnSpc>
              <a:spcBef>
                <a:spcPts val="700"/>
              </a:spcBef>
              <a:spcAft>
                <a:spcPts val="0"/>
              </a:spcAft>
              <a:buClr>
                <a:srgbClr val="000000"/>
              </a:buClr>
              <a:buSzPts val="3200"/>
              <a:buFont typeface="Arial"/>
              <a:buChar char="–"/>
              <a:defRPr>
                <a:solidFill>
                  <a:srgbClr val="000000"/>
                </a:solidFill>
              </a:defRPr>
            </a:lvl4pPr>
            <a:lvl5pPr indent="-431800" lvl="4" marL="2286000" algn="l">
              <a:lnSpc>
                <a:spcPct val="100000"/>
              </a:lnSpc>
              <a:spcBef>
                <a:spcPts val="700"/>
              </a:spcBef>
              <a:spcAft>
                <a:spcPts val="0"/>
              </a:spcAft>
              <a:buClr>
                <a:srgbClr val="000000"/>
              </a:buClr>
              <a:buSzPts val="3200"/>
              <a:buFont typeface="Arial"/>
              <a:buChar char="»"/>
              <a:defRPr>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8" name="Google Shape;38;p17"/>
          <p:cNvSpPr txBox="1"/>
          <p:nvPr>
            <p:ph idx="2" type="body"/>
          </p:nvPr>
        </p:nvSpPr>
        <p:spPr>
          <a:xfrm>
            <a:off x="457198" y="1435100"/>
            <a:ext cx="3008317" cy="4691063"/>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9" name="Google Shape;39;p17"/>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sp>
        <p:nvSpPr>
          <p:cNvPr id="41" name="Google Shape;41;p18"/>
          <p:cNvSpPr txBox="1"/>
          <p:nvPr>
            <p:ph type="title"/>
          </p:nvPr>
        </p:nvSpPr>
        <p:spPr>
          <a:xfrm>
            <a:off x="1792288" y="4800600"/>
            <a:ext cx="5486403"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2" name="Google Shape;42;p18"/>
          <p:cNvSpPr/>
          <p:nvPr>
            <p:ph idx="2" type="pic"/>
          </p:nvPr>
        </p:nvSpPr>
        <p:spPr>
          <a:xfrm>
            <a:off x="1792288" y="612775"/>
            <a:ext cx="5486403" cy="4114800"/>
          </a:xfrm>
          <a:prstGeom prst="rect">
            <a:avLst/>
          </a:prstGeom>
          <a:noFill/>
          <a:ln>
            <a:noFill/>
          </a:ln>
        </p:spPr>
      </p:sp>
      <p:sp>
        <p:nvSpPr>
          <p:cNvPr id="43" name="Google Shape;43;p18"/>
          <p:cNvSpPr txBox="1"/>
          <p:nvPr>
            <p:ph idx="1" type="body"/>
          </p:nvPr>
        </p:nvSpPr>
        <p:spPr>
          <a:xfrm>
            <a:off x="1792288" y="5367337"/>
            <a:ext cx="5486403" cy="804865"/>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Calibri"/>
              <a:buNone/>
              <a:defRPr sz="1400">
                <a:solidFill>
                  <a:srgbClr val="000000"/>
                </a:solidFill>
              </a:defRPr>
            </a:lvl1pPr>
            <a:lvl2pPr indent="-228600" lvl="1" marL="914400" algn="l">
              <a:lnSpc>
                <a:spcPct val="100000"/>
              </a:lnSpc>
              <a:spcBef>
                <a:spcPts val="300"/>
              </a:spcBef>
              <a:spcAft>
                <a:spcPts val="0"/>
              </a:spcAft>
              <a:buClr>
                <a:srgbClr val="000000"/>
              </a:buClr>
              <a:buSzPts val="1400"/>
              <a:buFont typeface="Calibri"/>
              <a:buNone/>
              <a:defRPr sz="1400">
                <a:solidFill>
                  <a:srgbClr val="000000"/>
                </a:solidFill>
              </a:defRPr>
            </a:lvl2pPr>
            <a:lvl3pPr indent="-228600" lvl="2" marL="1371600" algn="l">
              <a:lnSpc>
                <a:spcPct val="100000"/>
              </a:lnSpc>
              <a:spcBef>
                <a:spcPts val="300"/>
              </a:spcBef>
              <a:spcAft>
                <a:spcPts val="0"/>
              </a:spcAft>
              <a:buClr>
                <a:srgbClr val="000000"/>
              </a:buClr>
              <a:buSzPts val="1400"/>
              <a:buFont typeface="Calibri"/>
              <a:buNone/>
              <a:defRPr sz="1400">
                <a:solidFill>
                  <a:srgbClr val="000000"/>
                </a:solidFill>
              </a:defRPr>
            </a:lvl3pPr>
            <a:lvl4pPr indent="-228600" lvl="3" marL="1828800" algn="l">
              <a:lnSpc>
                <a:spcPct val="100000"/>
              </a:lnSpc>
              <a:spcBef>
                <a:spcPts val="300"/>
              </a:spcBef>
              <a:spcAft>
                <a:spcPts val="0"/>
              </a:spcAft>
              <a:buClr>
                <a:srgbClr val="000000"/>
              </a:buClr>
              <a:buSzPts val="1400"/>
              <a:buFont typeface="Calibri"/>
              <a:buNone/>
              <a:defRPr sz="1400">
                <a:solidFill>
                  <a:srgbClr val="000000"/>
                </a:solidFill>
              </a:defRPr>
            </a:lvl4pPr>
            <a:lvl5pPr indent="-228600" lvl="4" marL="2286000" algn="l">
              <a:lnSpc>
                <a:spcPct val="100000"/>
              </a:lnSpc>
              <a:spcBef>
                <a:spcPts val="300"/>
              </a:spcBef>
              <a:spcAft>
                <a:spcPts val="0"/>
              </a:spcAft>
              <a:buClr>
                <a:srgbClr val="000000"/>
              </a:buClr>
              <a:buSzPts val="1400"/>
              <a:buFont typeface="Calibri"/>
              <a:buNone/>
              <a:defRPr sz="14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44" name="Google Shape;44;p18"/>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9"/>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1pPr>
            <a:lvl2pPr indent="-228600" lvl="1" marL="9144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2pPr>
            <a:lvl3pPr indent="-228600" lvl="2" marL="13716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3pPr>
            <a:lvl4pPr indent="-228600" lvl="3" marL="18288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4pPr>
            <a:lvl5pPr indent="-228600" lvl="4" marL="22860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5pPr>
            <a:lvl6pPr indent="-431800" lvl="5" marL="27432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6pPr>
            <a:lvl7pPr indent="-431800" lvl="6" marL="32004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7pPr>
            <a:lvl8pPr indent="-431800" lvl="7" marL="36576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8pPr>
            <a:lvl9pPr indent="-431800" lvl="8" marL="41148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9pPr>
          </a:lstStyle>
          <a:p/>
        </p:txBody>
      </p:sp>
      <p:sp>
        <p:nvSpPr>
          <p:cNvPr id="8" name="Google Shape;8;p9"/>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s://gisgeography.com/lebanon-map/" TargetMode="External"/><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1" Type="http://schemas.openxmlformats.org/officeDocument/2006/relationships/hyperlink" Target="https://www.lbcgroup.tv/news/latest-news/855497/%D9%85%D8%B3%D9%8A%D8%B1%D8%A9-%D8%A7%D8%B3%D8%B1%D8%A7%D8%A6%D9%8A%D9%84%D9%8A%D8%A9-%D8%AA%D9%84%D9%82%D9%8A-%D9%82%D9%86%D8%A8%D9%84%D8%A9-%D8%B9%D9%84%D9%89-%D8%A7%D9%84%D8%B5%D9%8A%D8%A7%D8%AF%D9%8A%D9%86-%D8%B9%D9%86%D8%AF-%D8%B3%D8%A7%D8%AD%D9%84-%D8%B1%D8%A3%D8%B3-%D8%A7%D9%84%D9%86%D8%A7%D9%82%D9%88%D8%B1%D8%A9/ar" TargetMode="External"/><Relationship Id="rId10" Type="http://schemas.openxmlformats.org/officeDocument/2006/relationships/hyperlink" Target="https://www.almayadeen.net/news/politics/%D8%B9%D8%AF%D9%88%D8%A7%D9%86-%D8%A5%D8%B3%D8%B1%D8%A7%D8%A6%D9%8A%D9%84%D9%8A-%D8%B9%D9%84%D9%89-%D8%A7%D9%84%D9%85%D9%86%D8%B5%D9%88%D8%B1%D9%8A-%D8%AC%D9%86%D9%88%D8%A8%D9%8A-%D9%84%D8%A8%D9%86%D8%A7%D9%86" TargetMode="External"/><Relationship Id="rId13" Type="http://schemas.openxmlformats.org/officeDocument/2006/relationships/hyperlink" Target="https://www.lbcgroup.tv/news/latest-news/855612/%D9%85%D8%B5%D8%A7%D8%AF%D8%B1-%D8%A3%D9%85%D9%86%D9%8A%D8%A9-%D9%84%D9%84%D9%80lbci-%D9%85%D9%83%D8%AA%D8%A8-%D8%A3%D9%85%D9%86-%D8%A7%D9%84%D8%AF%D9%88%D9%84%D8%A9-%D9%81%D9%8A-%D8%A8%D8%B9%D9%84%D8%A8%D9%83-%D8%A3%D9%88%D9%82%D9%81-%D9%82%D8%A7%D8%A6%D9%85%D9%82%D8%A7%D9%85-%D8%A7%D9%84%D9%87%D8%B1%D9%85%D9%84-%D8%B7%D9%84%D8%A7%D9%84/ar" TargetMode="External"/><Relationship Id="rId12" Type="http://schemas.openxmlformats.org/officeDocument/2006/relationships/hyperlink" Target="https://www.almodon.com/politics/2025/5/20/%D8%A3%D9%85%D9%86-%D8%A7%D9%84%D8%AF%D9%88%D9%84%D8%A9-%D9%8A%D9%88%D9%82%D9%81-%D9%82%D8%A7%D8%A6%D9%85%D9%82%D8%A7%D9%85-%D8%A7%D9%84%D9%87%D8%B1%D9%85%D9%84-%D9%88%D8%A7%D9%84%D8%AC%D9%8A%D8%B4-%D9%8A%D9%88%D9%82%D9%81-%D9%85%D8%B7%D9%84%D9%82%D9%8A-%D8%A7%D9%84%D9%86%D8%A7%D8%B1"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hyperlink" Target="https://www.facebook.com/share/p/1ASU8ZamM9/" TargetMode="External"/><Relationship Id="rId14" Type="http://schemas.openxmlformats.org/officeDocument/2006/relationships/hyperlink" Target="https://www.lebarmy.gov.lb/ar/content/%D8%AA%D9%88%D9%82%D9%8A%D9%81-%D9%A3-%D8%A3%D8%B4%D8%AE%D8%A7%D8%B5-%D9%81%D9%8A-%D8%A8%D9%84%D8%AF%D8%A9-%D9%8A%D9%88%D9%86%D9%8A%D9%86-%D8%A8%D8%B9%D9%84%D8%A8%D9%83-%D9%84%D8%A5%D8%B7%D9%84%D8%A7%D9%82%D9%87%D9%85-%D8%A7%D9%84%D9%86%D8%A7%D8%B1-%D8%B9%D9%84%D9%89-%D8%AE%D9%84%D9%81%D9%8A%D8%A9-%D9%86%D8%AA%D8%A7%D8%A6%D8%AC-%D8%A7%D9%84%D8%A7%D9%86%D8%AA%D8%AE%D8%A7%D8%A8%D8%A7%D8%AA-%D8%A7%D9%84%D8%A8%D9%84%D8%AF%D9%8A%D8%A9" TargetMode="External"/><Relationship Id="rId5" Type="http://schemas.openxmlformats.org/officeDocument/2006/relationships/image" Target="../media/image1.png"/><Relationship Id="rId6" Type="http://schemas.openxmlformats.org/officeDocument/2006/relationships/hyperlink" Target="https://www.annahar.com/Lebanon/217078/%D9%85%D8%A7-%D8%AD%D9%82%D9%8A%D9%82%D8%A9-%D8%A7%D9%84%D8%BA%D8%A7%D8%B1%D8%A9-%D8%A7%D9%84%D8%A5%D8%B3%D8%B1%D8%A7%D8%A6%D9%8A%D9%84%D9%8A%D8%A9-%D8%A7%D9%84%D8%AA%D9%8A-%D8%A7%D8%B3%D8%AA%D9%87%D8%AF%D9%81%D8%AA-%D8%A7%D9%84%D8%AA%D9%84%D8%A7%D9%84-%D8%A7%D9%84%D9%85%D8%AD%D9%8A%D8%B7%D8%A9-%D8%A8%D8%A8%D9%84%D8%AF%D8%A9-%D8%A8%D9%88%D8%AF%D8%A7%D9%8A-%D9%81%D9%8A-%D8%A7%D9%84%D8%A8%D9%82%D8%A7%D8%B9-%D8%B4%D8%B1%D9%82%D9%8A-%D9%84%D8%A8%D9%86%D8%A7%D9%86" TargetMode="External"/><Relationship Id="rId7" Type="http://schemas.openxmlformats.org/officeDocument/2006/relationships/hyperlink" Target="https://www.nna-leb.gov.lb/ar/%D8%A3%D9%85%D9%86-%D9%88%D9%82%D8%B6%D8%A7%D8%A1/781602/%D8%B7%D9%88%D8%A7%D8%B1%D8%A6-%D8%A7%D9%84%D8%B5%D8%AD%D8%A9-%D8%B4%D9%87%D9%8A%D8%AF-%D9%81%D9%8A-%D8%A7%D9%84%D8%BA%D8%A7%D8%B1%D8%A9-%D8%A7%D9%84%D9%85%D8%B9%D8%A7%D8%AF%D9%8A%D8%A9-%D8%B9%D9%84%D9%89-%D8%A7%D8%B7%D8%B1%D8%A7%D9%81-%D8%AD%D9%88%D9%84%D8%A7" TargetMode="External"/><Relationship Id="rId8" Type="http://schemas.openxmlformats.org/officeDocument/2006/relationships/hyperlink" Target="https://www.lbcgroup.tv/news/latest-news/855354/%D9%85%D8%B1%D9%83%D8%B2-%D8%B7%D9%88%D8%A7%D8%B1%D8%A6-%D8%A7%D9%84%D8%B5%D8%AD%D8%A9-%D8%A5%D8%B5%D8%A7%D8%A8%D8%A9-%D9%85%D9%88%D8%A7%D8%B7%D9%86-%D9%81%D9%8A-%D8%A8%D9%84%D8%AF%D8%A9-%D9%83%D9%81%D8%B1%D9%83%D9%84%D8%A7-%D8%A8%D8%AC%D8%B1%D9%88%D8%AD-%D8%A8%D8%B3%D8%A8%D8%A8-%D8%A5%D8%B7%D9%84%D8%A7%D9%82-%D8%A7%D9%84%D8%B9%D8%AF%D9%88-%D8%A7%D9%84%D8%A5/ar" TargetMode="External"/></Relationships>
</file>

<file path=ppt/slides/_rels/slide3.xml.rels><?xml version="1.0" encoding="UTF-8" standalone="yes"?><Relationships xmlns="http://schemas.openxmlformats.org/package/2006/relationships"><Relationship Id="rId11" Type="http://schemas.openxmlformats.org/officeDocument/2006/relationships/hyperlink" Target="https://www.alaraby.com/news/%D8%AA%D8%B5%D8%B9%D9%8A%D8%AF-%D8%A5%D8%B3%D8%B1%D8%A7%D8%A6%D9%8A%D9%84%D9%8A-%D8%AC%D8%AF%D9%8A%D8%AF-%D8%B3%D9%84%D8%B3%D9%84%D8%A9-%D8%BA%D8%A7%D8%B1%D8%A7%D8%AA-%D8%AC%D9%88%D9%8A%D8%A9-%D8%AA%D8%B3%D8%AA%D9%87%D8%AF%D9%81-%D8%B4%D8%B1%D9%82-%D9%84%D8%A8%D9%86%D8%A7%D9%86-%D9%88%D8%AC%D9%86%D9%88%D8%A8%D9%87" TargetMode="External"/><Relationship Id="rId10" Type="http://schemas.openxmlformats.org/officeDocument/2006/relationships/hyperlink" Target="https://www.nna-leb.gov.lb/ar/justice-law/782427/%D8%A7%D9%84%D8%B7%D9%8A%D8%B1%D8%A7%D9%86-%D8%A7%D9%84%D9%85%D8%B9%D8%A7%D8%AF%D9%8A-%D9%86%D9%81%D8%B0-%D8%B9%D8%AF%D9%88%D8%A7%D9%86%D8%A7-%D9%88%D8%A7%D8%B3%D8%B9%D8%A7-%D9%85%D8%B3%D8%AA%D9%87%D8%AF%D9%81%D8%A7-%D8%AA%D9%88%D9%84-%D9%88%D8%A7%D9%84%D8%B5%D9%88" TargetMode="External"/><Relationship Id="rId13" Type="http://schemas.openxmlformats.org/officeDocument/2006/relationships/hyperlink" Target="https://www.aljadeed.tv/news/%D9%85%D8%AD%D9%84%D9%8A%D8%A7%D8%AA/533194/%D9%85%D8%B1%D8%A7%D8%B3%D9%84-%D8%A7%D9%84%D8%AC%D8%AF%D9%8A%D8%AF-%D8%A5%D8%B3%D8%AA%D9%87%D8%AF%D8%A7%D9%81-%D8%B9%D8%AF%D8%AF-%D9%85%D9%86-%D8%A7%D9%84%D8%BA%D8%B1%D9%81-%D8%A7%D9%84%D8%AC%D8%A7%D9%87%D8%B2%D8%A9-%D9%81%D9%8A-%D8%A8%D9%84%D8%AF%D8%A9-%D9%85%D8%AD%D9%8A%D8%A8%D9%8A%D8%A8-%D9%81%D8%AC%D8%B1-%D8%A7%D9%84%D9%8A%D9%88%D9%85" TargetMode="External"/><Relationship Id="rId12" Type="http://schemas.openxmlformats.org/officeDocument/2006/relationships/hyperlink" Target="https://www.instagram.com/reel/DJ9y3sXiOLC/?utm_source=ig_web_copy_link&amp;igsh=MzRlODBiNWFlZA=="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www.annahar.com/Lebanon/Politics/217515/%D8%A8%D8%B9%D8%AF-%D8%B9%D9%8A%D9%86-%D8%A8%D8%B9%D8%A7%D9%84-%D8%B3%D9%82%D9%88%D8%B7-%D8%B6%D8%AD%D9%8A%D8%A9-%D8%A8%D8%A7%D8%B3%D8%AA%D9%87%D8%AF%D8%A7%D9%81-%D8%A5%D8%B3%D8%B1%D8%A7%D8%A6%D9%8A%D9%84%D9%8A-%D9%84%D9%84%D9%8A%D8%A9-%D8%A8%D9%88%D9%83%D9%84%D9%8A%D9%86-%D9%81%D9%8A-%D8%A8%D9%84%D8%AF%D8%A9-%D9%8A%D8%A7%D8%B7%D8%B1-%D8%A7%D9%84%D8%AC%D9%86%D9%88%D8%A8%D9%8A%D8%A9" TargetMode="External"/><Relationship Id="rId9" Type="http://schemas.openxmlformats.org/officeDocument/2006/relationships/hyperlink" Target="https://www.annahar.com/Lebanon/Politics/217812/%D8%B3%D9%82%D9%88%D8%B7-%D8%B6%D8%AD%D9%8A%D8%A9-%D8%A8%D8%BA%D8%A7%D8%B1%D8%A9-%D8%A5%D8%B3%D8%B1%D8%A7%D8%A6%D9%8A%D9%84%D9%8A%D8%A9-%D8%B9%D9%84%D9%89-%D8%A3%D8%B7%D8%B1%D8%A7%D9%81-%D8%B1%D8%A8-%D8%AB%D9%84%D8%A7%D8%AB%D9%8A%D9%86-%D9%88%D8%AC%D8%B1%D9%8A%D8%AD-%D9%81%D9%8A-%D8%A7%D9%84%D9%88%D8%B2%D8%A7%D9%86%D9%8A" TargetMode="External"/><Relationship Id="rId15" Type="http://schemas.openxmlformats.org/officeDocument/2006/relationships/hyperlink" Target="https://isf.gov.lb/ar/news/%d8%aa%d9%88%d9%82%d9%8a%d9%81-%d9%82%d8%a7%d8%b5%d8%b1-%d8%a7%d8%b3%d8%aa%d8%ba%d9%84%d9%91-%d8%b9%d9%85%d9%84%d9%87-%d9%81%d9%8a-%d8%a3%d8%ad%d8%af-%d8%a7%d9%84%d9%85%d9%84%d8%a7%d8%b9%d8%a8-%d9%84/" TargetMode="External"/><Relationship Id="rId14" Type="http://schemas.openxmlformats.org/officeDocument/2006/relationships/hyperlink" Target="https://www.annahar.com/Lebanon/Society/217767/%D8%AA%D8%B9%D8%B1%D8%B6-%D8%AA%D9%84%D8%A7%D9%85%D8%B0%D8%A9-%D9%84%D8%AA%D8%AD%D8%B1%D8%B4-%D8%AC%D9%86%D8%B3%D9%8A-%D8%AE%D9%84%D8%A7%D9%84-%D8%B1%D8%AD%D9%84%D8%A9-%D9%85%D8%AF%D8%B1%D8%B3%D9%8A%D8%A9-%D8%AF%D8%A7%D8%AE%D9%84-%D8%B5%D8%A7%D9%84%D8%A9-%D8%A3%D9%84%D8%B9%D8%A7%D8%A8-%D9%81%D9%8A-%D9%84%D8%A8%D9%86%D8%A7%D9%86-%D8%AA%D8%AD%D8%B1%D9%83-%D9%85%D9%86-%D9%88%D8%B2%D8%A7%D8%B1%D8%AA%D9%8A-%D8%A7%D9%84%D8%AA%D8%B1%D8%A8%D9%8A%D8%A9-%D9%88%D8%A7%D9%84%D8%B4%D8%A4%D9%88%D9%86" TargetMode="External"/><Relationship Id="rId5" Type="http://schemas.openxmlformats.org/officeDocument/2006/relationships/hyperlink" Target="https://anbaaonline.com/news/287751" TargetMode="External"/><Relationship Id="rId6" Type="http://schemas.openxmlformats.org/officeDocument/2006/relationships/hyperlink" Target="https://www.youtube.com/shorts/a3Agk-cANWw" TargetMode="External"/><Relationship Id="rId7" Type="http://schemas.openxmlformats.org/officeDocument/2006/relationships/hyperlink" Target="https://www.lebarmy.gov.lb/ar/content/%D8%B9%D9%85%D9%84%D9%8A%D8%A7%D8%AA-%D8%AF%D9%87%D9%85-%D9%88%D8%AA%D9%88%D9%82%D9%8A%D9%81-%D8%A3%D8%B4%D8%AE%D8%A7%D8%B5-%D8%A8%D8%AC%D8%B1%D9%85-%D8%A5%D8%B7%D9%84%D8%A7%D9%82-%D8%A7%D9%84%D9%86%D8%A7%D8%B1-%D8%AE%D9%84%D8%A7%D9%84-%D8%A7%D9%84%D8%A7%D9%86%D8%AA%D8%AE%D8%A7%D8%A8%D8%A7%D8%AA-%D8%A7%D9%84%D8%A8%D9%84%D8%AF%D9%8A%D8%A9-%D9%88%D8%A7%D9%84%D8%A7%D8%AE%D8%AA%D9%8A%D8%A7%D8%B1%D9%8A%D8%A9-%D9%88%D8%B6%D8%A8%D8%B7-%D9%83%D9%85%D9%8A%D8%A9-%D9%83%D8%A8%D9%8A%D8%B1%D8%A9" TargetMode="External"/><Relationship Id="rId8" Type="http://schemas.openxmlformats.org/officeDocument/2006/relationships/hyperlink" Target="https://www.nna-leb.gov.lb/ar/justice-law/782364/%D8%B4%D9%87%D9%8A%D8%AF-%D9%81%D9%8A-%D8%B1%D8%A8-%D8%AB%D9%84%D8%A7%D8%AB%D9%8A%D9%86-%D9%88%D8%AC%D8%B1%D9%8A%D8%AD-%D9%81%D9%8A-%D8%A7%D9%84%D9%88%D8%B2%D8%A7%D9%86%D9%8A"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www.lebanonfiles.com/articles/%D8%A3%D8%AE%D8%A8%D8%A7%D8%B1-%D9%85%D8%AD%D9%84%D9%8A%D9%91%D8%A9/%D8%A7%D9%86%D9%81%D8%AC%D8%A7%D8%B1-%D9%85%D9%88%D8%A7%D8%AF-%D9%85%D9%86-%D9%85%D8%AE%D9%84%D9%81%D8%A7%D8%AA-%D8%A7%D9%84%D8%AD%D8%B1%D8%A8-%D9%81%D9%8A-%D8%A7%D9%84%D8%B2%D8%B1%D8%A7%D8%B1%D9%8A/" TargetMode="External"/><Relationship Id="rId10" Type="http://schemas.openxmlformats.org/officeDocument/2006/relationships/hyperlink" Target="https://www.almodon.com/politics/2025/5/26/%D9%85%D8%B3%D9%8A%D8%B1%D8%A9-%D8%A5%D8%B3%D8%B1%D8%A7%D8%A6%D9%8A%D9%84%D9%8A%D8%A9-%D8%A7%D8%B3%D8%AA%D9%87%D8%AF%D9%81%D8%AA-%D8%AF%D8%B1%D8%A7%D8%AC%D8%A9-%D9%86%D8%A7%D8%B1%D9%8A%D8%A9-%D9%81%D9%8A-%D9%85%D8%AC%D8%AF%D9%84-%D8%B2%D9%88%D9%86"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www.nna-leb.gov.lb/ar/%D8%A3%D9%85%D9%86-%D9%88%D9%82%D8%B6%D8%A7%D8%A1/782638/%D9%82%D9%88%D8%A7%D8%AA-%D8%A7%D9%84%D8%B9%D8%AF%D9%88-%D8%AA%D8%B7%D9%84%D9%82-%D8%A7%D9%84%D9%86%D8%A7%D8%B1%D8%B9%D9%84%D9%89-%D8%B3%D9%8A%D8%A7%D8%B1%D8%A9-%D9%85%D9%88%D8%A7%D8%B7%D9%86-%D9%81%D9%8A-%D8%A8%D9%84%D8%AF%D8%A9-%D9%83%D9%81%D8%B1%D9%83%D9%84" TargetMode="External"/><Relationship Id="rId9" Type="http://schemas.openxmlformats.org/officeDocument/2006/relationships/hyperlink" Target="https://www.nna-leb.gov.lb/ar/%D8%A3%D9%85%D9%86-%D9%88%D9%82%D8%B6%D8%A7%D8%A1/783120/%D9%82%D9%86%D8%A8%D9%84%D8%A9-%D8%B5%D9%88%D8%AA%D9%8A%D8%A9-%D9%85%D8%B9%D8%A7%D8%AF%D9%8A%D8%A9-%D8%A8%D8%A5%D8%AA%D8%AC%D8%A7%D9%87-%D8%A3%D8%AD%D8%AF-%D8%A7%D9%84%D9%85%D9%88%D8%A7%D8%B7%D9%86%D9%8A%D9%86-%D9%81%D9%8A-%D9%83%D9%81%D8%B1%D9%83%D9%84%D8%A7" TargetMode="External"/><Relationship Id="rId5" Type="http://schemas.openxmlformats.org/officeDocument/2006/relationships/hyperlink" Target="https://www.elnashra.com/news/show/1725123/%D8%AA%D9%85%D8%B4%D9%8A%D8%B7-%D8%A5%D8%B3%D8%B1%D8%A7%D8%A6%D9%8A%D9%84%D9%8A-%D9%85%D9%88%D9%82%D8%B9-%D8%A7%D9%84%D8%B1%D8%A7%D8%AF%D8%A7%D8%B1-%D8%A7%D8%AA%D8%AC%D8%A7%D9%87-%D8%B4%D8%A8%D8%B9%D8%A7-%D9%88%D8%A5%D8%B7%D9%84%D8%A7%D9%82-%D9%84%D9%84%D9%82%D9%86" TargetMode="External"/><Relationship Id="rId6" Type="http://schemas.openxmlformats.org/officeDocument/2006/relationships/hyperlink" Target="https://www.aljoumhouria.com/ar/news/764469/%D8%BA%D8%A7%D8%B1%D8%AA%D8%A7%D9%86-%D8%B9%D9%84%D9%89-%D8%BA%D8%B1%D9%81-%D8%AC%D8%A7%D9%87%D8%B2%D8%A9-%D9%81%D9%8A-%D8%AF%D9%8A%D8%B1-%D8%A7%D9%86%D8%B7%D8%A7%D8%B1-%D9%88%D8%B4%D9%85%D8%B9-%D9%81%D8%AC%D8%B1%D8%A7" TargetMode="External"/><Relationship Id="rId7" Type="http://schemas.openxmlformats.org/officeDocument/2006/relationships/hyperlink" Target="https://www.lebarmy.gov.lb/ar/content/%D8%A7%D9%84%D8%AC%D9%8A%D8%B4-%D9%8A%D8%AA%D8%B3%D9%84%D9%85-%D8%A3%D8%AD%D8%AF-%D8%A7%D9%84%D9%85%D8%AA%D9%88%D8%B1%D8%B7%D9%8A%D9%86-%D8%A7%D9%84%D8%A3%D8%B3%D8%A7%D8%B3%D9%8A%D9%8A%D9%86-%D9%81%D9%8A-%D8%AC%D8%B1%D9%8A%D9%85%D8%A9-%D8%AE%D8%B7%D9%81-%D8%A7%D9%84%D9%85%D9%88%D8%A7%D8%B7%D9%86-%D8%A8%D8%A7%D8%B3%D9%83%D8%A7%D9%84-%D8%B3%D9%84%D9%8A%D9%85%D8%A7%D9%86-%D9%88%D9%82%D8%AA%D9%84%D9%87" TargetMode="External"/><Relationship Id="rId8" Type="http://schemas.openxmlformats.org/officeDocument/2006/relationships/hyperlink" Target="https://www.instagram.com/p/DKB1aWkRJKU/?utm_source=ig_web_copy_lin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mailto:violations@cldh-lebanon.org" TargetMode="External"/><Relationship Id="rId5" Type="http://schemas.openxmlformats.org/officeDocument/2006/relationships/hyperlink" Target="http://www.cldh-lebanon.org/" TargetMode="External"/><Relationship Id="rId6" Type="http://schemas.openxmlformats.org/officeDocument/2006/relationships/image" Target="../media/image9.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g265c9df606f_0_28"/>
          <p:cNvPicPr preferRelativeResize="0"/>
          <p:nvPr/>
        </p:nvPicPr>
        <p:blipFill rotWithShape="1">
          <a:blip r:embed="rId3">
            <a:alphaModFix/>
          </a:blip>
          <a:srcRect b="0" l="0" r="0" t="0"/>
          <a:stretch/>
        </p:blipFill>
        <p:spPr>
          <a:xfrm>
            <a:off x="0" y="0"/>
            <a:ext cx="7772401" cy="10058400"/>
          </a:xfrm>
          <a:prstGeom prst="rect">
            <a:avLst/>
          </a:prstGeom>
          <a:noFill/>
          <a:ln>
            <a:noFill/>
          </a:ln>
        </p:spPr>
      </p:pic>
      <p:sp>
        <p:nvSpPr>
          <p:cNvPr id="50" name="Google Shape;50;g265c9df606f_0_28"/>
          <p:cNvSpPr txBox="1"/>
          <p:nvPr/>
        </p:nvSpPr>
        <p:spPr>
          <a:xfrm>
            <a:off x="1" y="4969286"/>
            <a:ext cx="7772400" cy="197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Clr>
                <a:srgbClr val="326380"/>
              </a:buClr>
              <a:buSzPts val="2000"/>
              <a:buFont typeface="Roboto"/>
              <a:buNone/>
            </a:pPr>
            <a:r>
              <a:rPr b="0" i="0" lang="en-US" sz="1600" u="none" cap="none" strike="noStrike">
                <a:solidFill>
                  <a:schemeClr val="lt1"/>
                </a:solidFill>
                <a:latin typeface="Montserrat"/>
                <a:ea typeface="Montserrat"/>
                <a:cs typeface="Montserrat"/>
                <a:sym typeface="Montserrat"/>
              </a:rPr>
              <a:t>1</a:t>
            </a:r>
            <a:r>
              <a:rPr lang="en-US" sz="1600">
                <a:solidFill>
                  <a:schemeClr val="lt1"/>
                </a:solidFill>
                <a:latin typeface="Montserrat"/>
                <a:ea typeface="Montserrat"/>
                <a:cs typeface="Montserrat"/>
                <a:sym typeface="Montserrat"/>
              </a:rPr>
              <a:t>9</a:t>
            </a:r>
            <a:r>
              <a:rPr b="0" i="0" lang="en-US" sz="1600" u="none" cap="none" strike="noStrike">
                <a:solidFill>
                  <a:schemeClr val="lt1"/>
                </a:solidFill>
                <a:latin typeface="Montserrat"/>
                <a:ea typeface="Montserrat"/>
                <a:cs typeface="Montserrat"/>
                <a:sym typeface="Montserrat"/>
              </a:rPr>
              <a:t> May - </a:t>
            </a:r>
            <a:r>
              <a:rPr lang="en-US" sz="1600">
                <a:solidFill>
                  <a:schemeClr val="lt1"/>
                </a:solidFill>
                <a:latin typeface="Montserrat"/>
                <a:ea typeface="Montserrat"/>
                <a:cs typeface="Montserrat"/>
                <a:sym typeface="Montserrat"/>
              </a:rPr>
              <a:t>25</a:t>
            </a:r>
            <a:r>
              <a:rPr b="0" i="0" lang="en-US" sz="1600" u="none" cap="none" strike="noStrike">
                <a:solidFill>
                  <a:schemeClr val="lt1"/>
                </a:solidFill>
                <a:latin typeface="Montserrat"/>
                <a:ea typeface="Montserrat"/>
                <a:cs typeface="Montserrat"/>
                <a:sym typeface="Montserrat"/>
              </a:rPr>
              <a:t> May 2025</a:t>
            </a:r>
            <a:endParaRPr b="0" i="0" sz="1600" u="none" cap="none" strike="noStrike">
              <a:solidFill>
                <a:schemeClr val="lt1"/>
              </a:solidFill>
              <a:latin typeface="Montserrat"/>
              <a:ea typeface="Montserrat"/>
              <a:cs typeface="Montserrat"/>
              <a:sym typeface="Montserrat"/>
            </a:endParaRPr>
          </a:p>
        </p:txBody>
      </p:sp>
      <p:sp>
        <p:nvSpPr>
          <p:cNvPr id="51" name="Google Shape;51;g265c9df606f_0_28"/>
          <p:cNvSpPr txBox="1"/>
          <p:nvPr/>
        </p:nvSpPr>
        <p:spPr>
          <a:xfrm>
            <a:off x="521401" y="4189875"/>
            <a:ext cx="6729600" cy="788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Clr>
                <a:srgbClr val="326380"/>
              </a:buClr>
              <a:buSzPts val="2000"/>
              <a:buFont typeface="Roboto"/>
              <a:buNone/>
            </a:pPr>
            <a:r>
              <a:rPr b="0" i="0" lang="en-US" sz="3200" u="none" cap="none" strike="noStrike">
                <a:solidFill>
                  <a:schemeClr val="lt1"/>
                </a:solidFill>
                <a:latin typeface="Montserrat"/>
                <a:ea typeface="Montserrat"/>
                <a:cs typeface="Montserrat"/>
                <a:sym typeface="Montserrat"/>
              </a:rPr>
              <a:t>HUMAN RIGHTS DEVELOPMENTS IN A WEEK</a:t>
            </a:r>
            <a:endParaRPr b="0" i="0" sz="3200" u="none" cap="none" strike="noStrike">
              <a:solidFill>
                <a:schemeClr val="lt1"/>
              </a:solidFill>
              <a:latin typeface="Montserrat"/>
              <a:ea typeface="Montserrat"/>
              <a:cs typeface="Montserrat"/>
              <a:sym typeface="Montserrat"/>
            </a:endParaRPr>
          </a:p>
        </p:txBody>
      </p:sp>
      <p:sp>
        <p:nvSpPr>
          <p:cNvPr id="52" name="Google Shape;52;g265c9df606f_0_28"/>
          <p:cNvSpPr txBox="1"/>
          <p:nvPr/>
        </p:nvSpPr>
        <p:spPr>
          <a:xfrm>
            <a:off x="5084926" y="9867375"/>
            <a:ext cx="2595600" cy="110700"/>
          </a:xfrm>
          <a:prstGeom prst="rect">
            <a:avLst/>
          </a:prstGeom>
          <a:noFill/>
          <a:ln>
            <a:noFill/>
          </a:ln>
        </p:spPr>
        <p:txBody>
          <a:bodyPr anchorCtr="0" anchor="t" bIns="0" lIns="0" spcFirstLastPara="1" rIns="0" wrap="square" tIns="0">
            <a:spAutoFit/>
          </a:bodyPr>
          <a:lstStyle/>
          <a:p>
            <a:pPr indent="0" lvl="0" marL="0" marR="0" rtl="0" algn="r">
              <a:lnSpc>
                <a:spcPct val="80000"/>
              </a:lnSpc>
              <a:spcBef>
                <a:spcPts val="0"/>
              </a:spcBef>
              <a:spcAft>
                <a:spcPts val="0"/>
              </a:spcAft>
              <a:buClr>
                <a:srgbClr val="326380"/>
              </a:buClr>
              <a:buSzPts val="2000"/>
              <a:buFont typeface="Roboto"/>
              <a:buNone/>
            </a:pPr>
            <a:r>
              <a:rPr b="0" i="0" lang="en-US" sz="900" u="none" cap="none" strike="noStrike">
                <a:solidFill>
                  <a:schemeClr val="lt1"/>
                </a:solidFill>
                <a:latin typeface="Montserrat"/>
                <a:ea typeface="Montserrat"/>
                <a:cs typeface="Montserrat"/>
                <a:sym typeface="Montserrat"/>
              </a:rPr>
              <a:t>SOURCE: </a:t>
            </a:r>
            <a:r>
              <a:rPr b="0" i="0" lang="en-US" sz="900" u="sng" cap="none" strike="noStrike">
                <a:solidFill>
                  <a:schemeClr val="lt1"/>
                </a:solidFill>
                <a:latin typeface="Montserrat"/>
                <a:ea typeface="Montserrat"/>
                <a:cs typeface="Montserrat"/>
                <a:sym typeface="Montserrat"/>
                <a:hlinkClick r:id="rId4">
                  <a:extLst>
                    <a:ext uri="{A12FA001-AC4F-418D-AE19-62706E023703}">
                      <ahyp:hlinkClr val="tx"/>
                    </a:ext>
                  </a:extLst>
                </a:hlinkClick>
              </a:rPr>
              <a:t>LEBANON MAP</a:t>
            </a:r>
            <a:endParaRPr b="0" i="0" sz="900" u="none" cap="none" strike="noStrike">
              <a:solidFill>
                <a:schemeClr val="lt1"/>
              </a:solidFill>
              <a:latin typeface="Montserrat"/>
              <a:ea typeface="Montserrat"/>
              <a:cs typeface="Montserrat"/>
              <a:sym typeface="Montserrat"/>
            </a:endParaRPr>
          </a:p>
        </p:txBody>
      </p:sp>
      <p:pic>
        <p:nvPicPr>
          <p:cNvPr id="53" name="Google Shape;53;g265c9df606f_0_28"/>
          <p:cNvPicPr preferRelativeResize="0"/>
          <p:nvPr/>
        </p:nvPicPr>
        <p:blipFill rotWithShape="1">
          <a:blip r:embed="rId5">
            <a:alphaModFix/>
          </a:blip>
          <a:srcRect b="0" l="0" r="0" t="0"/>
          <a:stretch/>
        </p:blipFill>
        <p:spPr>
          <a:xfrm>
            <a:off x="3211976" y="4986200"/>
            <a:ext cx="1348450" cy="1348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cxnSp>
        <p:nvCxnSpPr>
          <p:cNvPr id="58" name="Google Shape;58;p2"/>
          <p:cNvCxnSpPr/>
          <p:nvPr/>
        </p:nvCxnSpPr>
        <p:spPr>
          <a:xfrm>
            <a:off x="2361721" y="3193112"/>
            <a:ext cx="0" cy="6939901"/>
          </a:xfrm>
          <a:prstGeom prst="straightConnector1">
            <a:avLst/>
          </a:prstGeom>
          <a:noFill/>
          <a:ln cap="flat" cmpd="sng" w="9525">
            <a:solidFill>
              <a:srgbClr val="406984"/>
            </a:solidFill>
            <a:prstDash val="solid"/>
            <a:miter lim="8000"/>
            <a:headEnd len="sm" w="sm" type="none"/>
            <a:tailEnd len="sm" w="sm" type="none"/>
          </a:ln>
        </p:spPr>
      </p:cxnSp>
      <p:pic>
        <p:nvPicPr>
          <p:cNvPr descr="Picture 50" id="59" name="Google Shape;59;p2"/>
          <p:cNvPicPr preferRelativeResize="0"/>
          <p:nvPr/>
        </p:nvPicPr>
        <p:blipFill rotWithShape="1">
          <a:blip r:embed="rId3">
            <a:alphaModFix amt="58999"/>
          </a:blip>
          <a:srcRect b="0" l="0" r="0" t="10504"/>
          <a:stretch/>
        </p:blipFill>
        <p:spPr>
          <a:xfrm>
            <a:off x="1477602" y="2683050"/>
            <a:ext cx="6294802" cy="6224975"/>
          </a:xfrm>
          <a:prstGeom prst="rect">
            <a:avLst/>
          </a:prstGeom>
          <a:noFill/>
          <a:ln>
            <a:noFill/>
          </a:ln>
          <a:effectLst>
            <a:outerShdw blurRad="50800" rotWithShape="0" dir="5400000" dist="50800">
              <a:srgbClr val="000000">
                <a:alpha val="0"/>
              </a:srgbClr>
            </a:outerShdw>
          </a:effectLst>
        </p:spPr>
      </p:pic>
      <p:sp>
        <p:nvSpPr>
          <p:cNvPr id="60" name="Google Shape;60;p2"/>
          <p:cNvSpPr txBox="1"/>
          <p:nvPr/>
        </p:nvSpPr>
        <p:spPr>
          <a:xfrm>
            <a:off x="1200579" y="476841"/>
            <a:ext cx="5825250" cy="17543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326380"/>
              </a:buClr>
              <a:buSzPts val="1500"/>
              <a:buFont typeface="Roboto"/>
              <a:buNone/>
            </a:pPr>
            <a:r>
              <a:rPr b="1" i="1" lang="en-US" sz="1500" u="none" cap="none" strike="noStrike">
                <a:solidFill>
                  <a:srgbClr val="326380"/>
                </a:solidFill>
                <a:latin typeface="Roboto"/>
                <a:ea typeface="Roboto"/>
                <a:cs typeface="Roboto"/>
                <a:sym typeface="Roboto"/>
              </a:rPr>
              <a:t>Human Rights are inherent to all human beings, regardless of the nationality, place of residence, sex, national or ethnic origin, color, religion, language or any other status without discrimination. These rights are all universal, inalienable, interrelated, interdependent and indivisible. </a:t>
            </a:r>
            <a:endParaRPr b="1" i="1" sz="1500" u="none" cap="none" strike="noStrike">
              <a:solidFill>
                <a:srgbClr val="326380"/>
              </a:solidFill>
              <a:latin typeface="Roboto"/>
              <a:ea typeface="Roboto"/>
              <a:cs typeface="Roboto"/>
              <a:sym typeface="Roboto"/>
            </a:endParaRPr>
          </a:p>
          <a:p>
            <a:pPr indent="0" lvl="0" marL="0" marR="0" rtl="0" algn="ctr">
              <a:lnSpc>
                <a:spcPct val="100000"/>
              </a:lnSpc>
              <a:spcBef>
                <a:spcPts val="0"/>
              </a:spcBef>
              <a:spcAft>
                <a:spcPts val="0"/>
              </a:spcAft>
              <a:buClr>
                <a:srgbClr val="326380"/>
              </a:buClr>
              <a:buSzPts val="1500"/>
              <a:buFont typeface="Roboto"/>
              <a:buNone/>
            </a:pPr>
            <a:r>
              <a:t/>
            </a:r>
            <a:endParaRPr b="1" i="1" sz="1500" u="none" cap="none" strike="noStrike">
              <a:solidFill>
                <a:srgbClr val="326380"/>
              </a:solidFill>
              <a:latin typeface="Roboto"/>
              <a:ea typeface="Roboto"/>
              <a:cs typeface="Roboto"/>
              <a:sym typeface="Roboto"/>
            </a:endParaRPr>
          </a:p>
          <a:p>
            <a:pPr indent="0" lvl="0" marL="0" marR="0" rtl="0" algn="ctr">
              <a:lnSpc>
                <a:spcPct val="100000"/>
              </a:lnSpc>
              <a:spcBef>
                <a:spcPts val="0"/>
              </a:spcBef>
              <a:spcAft>
                <a:spcPts val="0"/>
              </a:spcAft>
              <a:buClr>
                <a:srgbClr val="326280"/>
              </a:buClr>
              <a:buSzPts val="1200"/>
              <a:buFont typeface="Roboto"/>
              <a:buNone/>
            </a:pPr>
            <a:r>
              <a:rPr b="1" i="1" lang="en-US" sz="1200" u="none" cap="none" strike="noStrike">
                <a:solidFill>
                  <a:srgbClr val="326280"/>
                </a:solidFill>
                <a:latin typeface="Roboto"/>
                <a:ea typeface="Roboto"/>
                <a:cs typeface="Roboto"/>
                <a:sym typeface="Roboto"/>
              </a:rPr>
              <a:t>The articles shared in this brief are the liability of their respective news outlets and do not reflect the views of CLDH.</a:t>
            </a:r>
            <a:endParaRPr b="1" i="1" sz="1200" u="none" cap="none" strike="noStrike">
              <a:solidFill>
                <a:srgbClr val="326280"/>
              </a:solidFill>
              <a:latin typeface="Roboto"/>
              <a:ea typeface="Roboto"/>
              <a:cs typeface="Roboto"/>
              <a:sym typeface="Roboto"/>
            </a:endParaRPr>
          </a:p>
        </p:txBody>
      </p:sp>
      <p:sp>
        <p:nvSpPr>
          <p:cNvPr id="61" name="Google Shape;61;p2"/>
          <p:cNvSpPr/>
          <p:nvPr/>
        </p:nvSpPr>
        <p:spPr>
          <a:xfrm>
            <a:off x="2266470" y="3364115"/>
            <a:ext cx="190500" cy="1905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4" id="62" name="Google Shape;62;p2"/>
          <p:cNvPicPr preferRelativeResize="0"/>
          <p:nvPr/>
        </p:nvPicPr>
        <p:blipFill rotWithShape="1">
          <a:blip r:embed="rId4">
            <a:alphaModFix/>
          </a:blip>
          <a:srcRect b="0" l="0" r="0" t="0"/>
          <a:stretch/>
        </p:blipFill>
        <p:spPr>
          <a:xfrm flipH="1">
            <a:off x="828322" y="2411109"/>
            <a:ext cx="1820037" cy="419102"/>
          </a:xfrm>
          <a:prstGeom prst="rect">
            <a:avLst/>
          </a:prstGeom>
          <a:noFill/>
          <a:ln>
            <a:noFill/>
          </a:ln>
          <a:effectLst>
            <a:outerShdw blurRad="50800" rotWithShape="0" dist="38100">
              <a:srgbClr val="000000">
                <a:alpha val="40000"/>
              </a:srgbClr>
            </a:outerShdw>
          </a:effectLst>
        </p:spPr>
      </p:pic>
      <p:pic>
        <p:nvPicPr>
          <p:cNvPr descr="Picture 10" id="63" name="Google Shape;63;p2"/>
          <p:cNvPicPr preferRelativeResize="0"/>
          <p:nvPr/>
        </p:nvPicPr>
        <p:blipFill rotWithShape="1">
          <a:blip r:embed="rId5">
            <a:alphaModFix/>
          </a:blip>
          <a:srcRect b="0" l="0" r="0" t="0"/>
          <a:stretch/>
        </p:blipFill>
        <p:spPr>
          <a:xfrm>
            <a:off x="575752" y="2278133"/>
            <a:ext cx="624827" cy="624826"/>
          </a:xfrm>
          <a:prstGeom prst="rect">
            <a:avLst/>
          </a:prstGeom>
          <a:noFill/>
          <a:ln>
            <a:noFill/>
          </a:ln>
        </p:spPr>
      </p:pic>
      <p:sp>
        <p:nvSpPr>
          <p:cNvPr id="64" name="Google Shape;64;p2"/>
          <p:cNvSpPr txBox="1"/>
          <p:nvPr/>
        </p:nvSpPr>
        <p:spPr>
          <a:xfrm>
            <a:off x="1356907" y="2456900"/>
            <a:ext cx="1656000" cy="3078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1400"/>
              <a:buFont typeface="Roboto"/>
              <a:buNone/>
            </a:pPr>
            <a:r>
              <a:rPr b="1" i="0" lang="en-US" sz="1400" u="none" cap="none" strike="noStrike">
                <a:solidFill>
                  <a:srgbClr val="FFFFFF"/>
                </a:solidFill>
                <a:latin typeface="Roboto"/>
                <a:ea typeface="Roboto"/>
                <a:cs typeface="Roboto"/>
                <a:sym typeface="Roboto"/>
              </a:rPr>
              <a:t>LEBANON</a:t>
            </a:r>
            <a:endParaRPr b="0" i="0" sz="1400" u="none" cap="none" strike="noStrike">
              <a:solidFill>
                <a:srgbClr val="000000"/>
              </a:solidFill>
              <a:latin typeface="Arial"/>
              <a:ea typeface="Arial"/>
              <a:cs typeface="Arial"/>
              <a:sym typeface="Arial"/>
            </a:endParaRPr>
          </a:p>
        </p:txBody>
      </p:sp>
      <p:sp>
        <p:nvSpPr>
          <p:cNvPr id="65" name="Google Shape;65;p2"/>
          <p:cNvSpPr txBox="1"/>
          <p:nvPr/>
        </p:nvSpPr>
        <p:spPr>
          <a:xfrm>
            <a:off x="2542750" y="3045525"/>
            <a:ext cx="4971000" cy="2616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66" name="Google Shape;66;p2"/>
          <p:cNvSpPr txBox="1"/>
          <p:nvPr/>
        </p:nvSpPr>
        <p:spPr>
          <a:xfrm>
            <a:off x="575699" y="3364125"/>
            <a:ext cx="16050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Monday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19</a:t>
            </a:r>
            <a:r>
              <a:rPr b="0" i="0" lang="en-US" sz="1100" u="none" cap="none" strike="noStrike">
                <a:solidFill>
                  <a:srgbClr val="326380"/>
                </a:solidFill>
                <a:latin typeface="Roboto"/>
                <a:ea typeface="Roboto"/>
                <a:cs typeface="Roboto"/>
                <a:sym typeface="Roboto"/>
              </a:rPr>
              <a:t> May 2025</a:t>
            </a:r>
            <a:endParaRPr b="0" i="0" sz="1400" u="none" cap="none" strike="noStrike">
              <a:solidFill>
                <a:srgbClr val="000000"/>
              </a:solidFill>
              <a:latin typeface="Arial"/>
              <a:ea typeface="Arial"/>
              <a:cs typeface="Arial"/>
              <a:sym typeface="Arial"/>
            </a:endParaRPr>
          </a:p>
        </p:txBody>
      </p:sp>
      <p:sp>
        <p:nvSpPr>
          <p:cNvPr id="67" name="Google Shape;67;p2"/>
          <p:cNvSpPr txBox="1"/>
          <p:nvPr/>
        </p:nvSpPr>
        <p:spPr>
          <a:xfrm>
            <a:off x="2542750" y="3010125"/>
            <a:ext cx="5097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120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68" name="Google Shape;68;p2"/>
          <p:cNvSpPr txBox="1"/>
          <p:nvPr/>
        </p:nvSpPr>
        <p:spPr>
          <a:xfrm>
            <a:off x="2587750" y="2902950"/>
            <a:ext cx="4971000" cy="67842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t/>
            </a:r>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6">
                  <a:extLst>
                    <a:ext uri="{A12FA001-AC4F-418D-AE19-62706E023703}">
                      <ahyp:hlinkClr val="tx"/>
                    </a:ext>
                  </a:extLst>
                </a:hlinkClick>
              </a:rPr>
              <a:t>Deaths and Injuries after Israeli airstrikes on Houla and Bint Jbeil</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Two citizens were injured after an Israeli airstrike attacked a motorcycle convoy in Wadi al-Ayoun - Bint Jbeil on Monday, May 19. A citizen was also killed and others were also injured in an Israeli raid targeting the outskirts of </a:t>
            </a:r>
            <a:r>
              <a:rPr lang="en-US" sz="1100" u="sng">
                <a:solidFill>
                  <a:srgbClr val="326280"/>
                </a:solidFill>
                <a:latin typeface="Roboto"/>
                <a:ea typeface="Roboto"/>
                <a:cs typeface="Roboto"/>
                <a:sym typeface="Roboto"/>
                <a:hlinkClick r:id="rId7">
                  <a:extLst>
                    <a:ext uri="{A12FA001-AC4F-418D-AE19-62706E023703}">
                      <ahyp:hlinkClr val="tx"/>
                    </a:ext>
                  </a:extLst>
                </a:hlinkClick>
              </a:rPr>
              <a:t>Houla</a:t>
            </a:r>
            <a:r>
              <a:rPr lang="en-US" sz="1100">
                <a:latin typeface="Roboto"/>
                <a:ea typeface="Roboto"/>
                <a:cs typeface="Roboto"/>
                <a:sym typeface="Roboto"/>
              </a:rPr>
              <a:t>.</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Israeli forces also opened fire on a citizen in </a:t>
            </a:r>
            <a:r>
              <a:rPr lang="en-US" sz="1100" u="sng">
                <a:solidFill>
                  <a:srgbClr val="326280"/>
                </a:solidFill>
                <a:latin typeface="Roboto"/>
                <a:ea typeface="Roboto"/>
                <a:cs typeface="Roboto"/>
                <a:sym typeface="Roboto"/>
                <a:hlinkClick r:id="rId8">
                  <a:extLst>
                    <a:ext uri="{A12FA001-AC4F-418D-AE19-62706E023703}">
                      <ahyp:hlinkClr val="tx"/>
                    </a:ext>
                  </a:extLst>
                </a:hlinkClick>
              </a:rPr>
              <a:t>Kfarkila</a:t>
            </a:r>
            <a:r>
              <a:rPr lang="en-US" sz="1100">
                <a:latin typeface="Roboto"/>
                <a:ea typeface="Roboto"/>
                <a:cs typeface="Roboto"/>
                <a:sym typeface="Roboto"/>
              </a:rPr>
              <a:t> and injured him.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9">
                  <a:extLst>
                    <a:ext uri="{A12FA001-AC4F-418D-AE19-62706E023703}">
                      <ahyp:hlinkClr val="tx"/>
                    </a:ext>
                  </a:extLst>
                </a:hlinkClick>
              </a:rPr>
              <a:t>Israeli airstrike on Mansouri injures 9 citizens</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Nine people were wounded after an Israeli drone targeted a </a:t>
            </a:r>
            <a:r>
              <a:rPr lang="en-US" sz="1100" u="sng">
                <a:solidFill>
                  <a:srgbClr val="326280"/>
                </a:solidFill>
                <a:latin typeface="Roboto"/>
                <a:ea typeface="Roboto"/>
                <a:cs typeface="Roboto"/>
                <a:sym typeface="Roboto"/>
                <a:hlinkClick r:id="rId10">
                  <a:extLst>
                    <a:ext uri="{A12FA001-AC4F-418D-AE19-62706E023703}">
                      <ahyp:hlinkClr val="tx"/>
                    </a:ext>
                  </a:extLst>
                </a:hlinkClick>
              </a:rPr>
              <a:t>motorcycle</a:t>
            </a:r>
            <a:r>
              <a:rPr lang="en-US" sz="1100">
                <a:latin typeface="Roboto"/>
                <a:ea typeface="Roboto"/>
                <a:cs typeface="Roboto"/>
                <a:sym typeface="Roboto"/>
              </a:rPr>
              <a:t> on the Mansouri-Majdal Zun road near a school on Tuesday, May 20. </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Another Israeli airstrike threw bombs twice over </a:t>
            </a:r>
            <a:r>
              <a:rPr lang="en-US" sz="1100" u="sng">
                <a:solidFill>
                  <a:srgbClr val="326280"/>
                </a:solidFill>
                <a:latin typeface="Roboto"/>
                <a:ea typeface="Roboto"/>
                <a:cs typeface="Roboto"/>
                <a:sym typeface="Roboto"/>
                <a:hlinkClick r:id="rId11">
                  <a:extLst>
                    <a:ext uri="{A12FA001-AC4F-418D-AE19-62706E023703}">
                      <ahyp:hlinkClr val="tx"/>
                    </a:ext>
                  </a:extLst>
                </a:hlinkClick>
              </a:rPr>
              <a:t>fishermen</a:t>
            </a:r>
            <a:r>
              <a:rPr lang="en-US" sz="1100">
                <a:latin typeface="Roboto"/>
                <a:ea typeface="Roboto"/>
                <a:cs typeface="Roboto"/>
                <a:sym typeface="Roboto"/>
              </a:rPr>
              <a:t> off Ras al-Naqoura Beach, and soundbombs were also dropped over Bustan, Yarin, and Kfarkila.</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2">
                  <a:extLst>
                    <a:ext uri="{A12FA001-AC4F-418D-AE19-62706E023703}">
                      <ahyp:hlinkClr val="tx"/>
                    </a:ext>
                  </a:extLst>
                </a:hlinkClick>
              </a:rPr>
              <a:t>Al-Hermel Deputy Governor Arrested Over Missing Municipal Election Permit Books</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The State Security Office in Baalbek </a:t>
            </a:r>
            <a:r>
              <a:rPr lang="en-US" sz="1100" u="sng">
                <a:solidFill>
                  <a:srgbClr val="326280"/>
                </a:solidFill>
                <a:latin typeface="Roboto"/>
                <a:ea typeface="Roboto"/>
                <a:cs typeface="Roboto"/>
                <a:sym typeface="Roboto"/>
                <a:hlinkClick r:id="rId13">
                  <a:extLst>
                    <a:ext uri="{A12FA001-AC4F-418D-AE19-62706E023703}">
                      <ahyp:hlinkClr val="tx"/>
                    </a:ext>
                  </a:extLst>
                </a:hlinkClick>
              </a:rPr>
              <a:t>arrested</a:t>
            </a:r>
            <a:r>
              <a:rPr lang="en-US" sz="1100">
                <a:latin typeface="Roboto"/>
                <a:ea typeface="Roboto"/>
                <a:cs typeface="Roboto"/>
                <a:sym typeface="Roboto"/>
              </a:rPr>
              <a:t> the Mayor of Hermel based on a judicial order. The arrest was caused after the loss of 18 out of 140 permit books of the candidates’ representatives for the municipal elections.</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4">
                  <a:extLst>
                    <a:ext uri="{A12FA001-AC4F-418D-AE19-62706E023703}">
                      <ahyp:hlinkClr val="tx"/>
                    </a:ext>
                  </a:extLst>
                </a:hlinkClick>
              </a:rPr>
              <a:t>Lebanese Army arrests three citizens in Baalbek for opening fire </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b="1" lang="en-US" sz="1100">
                <a:latin typeface="Roboto"/>
                <a:ea typeface="Roboto"/>
                <a:cs typeface="Roboto"/>
                <a:sym typeface="Roboto"/>
              </a:rPr>
              <a:t>Statement by the Army Command - Directorate of Orientation on Tuesday, May 20:</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As part of its pursuit of those who fired shots during the municipal and mayoral elections, an army unit, supported by a patrol from the Intelligence Directorate, raided the homes of wanted individuals in the town of Younin, Baalbek, and arrested citizens (M.Q.), (A.Q.), and (H.Q.) for opening fire following the results of the elections, which led to the death of one citizen.</a:t>
            </a:r>
            <a:endParaRPr sz="1100">
              <a:latin typeface="Roboto"/>
              <a:ea typeface="Roboto"/>
              <a:cs typeface="Roboto"/>
              <a:sym typeface="Roboto"/>
            </a:endParaRPr>
          </a:p>
          <a:p>
            <a:pPr indent="0" lvl="0" marL="0" marR="0" rtl="0" algn="l">
              <a:lnSpc>
                <a:spcPct val="100000"/>
              </a:lnSpc>
              <a:spcBef>
                <a:spcPts val="1200"/>
              </a:spcBef>
              <a:spcAft>
                <a:spcPts val="1200"/>
              </a:spcAft>
              <a:buClr>
                <a:schemeClr val="dk1"/>
              </a:buClr>
              <a:buSzPts val="1100"/>
              <a:buFont typeface="Arial"/>
              <a:buNone/>
            </a:pPr>
            <a:r>
              <a:t/>
            </a:r>
            <a:endParaRPr/>
          </a:p>
        </p:txBody>
      </p:sp>
      <p:sp>
        <p:nvSpPr>
          <p:cNvPr id="69" name="Google Shape;69;p2"/>
          <p:cNvSpPr txBox="1"/>
          <p:nvPr/>
        </p:nvSpPr>
        <p:spPr>
          <a:xfrm>
            <a:off x="602399" y="4927875"/>
            <a:ext cx="1533300" cy="4386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Tuesday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20</a:t>
            </a:r>
            <a:r>
              <a:rPr b="0" i="0" lang="en-US" sz="1100" u="none" cap="none" strike="noStrike">
                <a:solidFill>
                  <a:srgbClr val="326380"/>
                </a:solidFill>
                <a:latin typeface="Roboto"/>
                <a:ea typeface="Roboto"/>
                <a:cs typeface="Roboto"/>
                <a:sym typeface="Roboto"/>
              </a:rPr>
              <a:t> May 2025</a:t>
            </a:r>
            <a:endParaRPr b="0" i="0" sz="1400" u="none" cap="none" strike="noStrike">
              <a:solidFill>
                <a:srgbClr val="000000"/>
              </a:solidFill>
              <a:latin typeface="Arial"/>
              <a:ea typeface="Arial"/>
              <a:cs typeface="Arial"/>
              <a:sym typeface="Arial"/>
            </a:endParaRPr>
          </a:p>
        </p:txBody>
      </p:sp>
      <p:sp>
        <p:nvSpPr>
          <p:cNvPr id="70" name="Google Shape;70;p2"/>
          <p:cNvSpPr/>
          <p:nvPr/>
        </p:nvSpPr>
        <p:spPr>
          <a:xfrm>
            <a:off x="2266470" y="4875397"/>
            <a:ext cx="190500" cy="1905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cxnSp>
        <p:nvCxnSpPr>
          <p:cNvPr id="75" name="Google Shape;75;g21c10510c5b_0_2"/>
          <p:cNvCxnSpPr/>
          <p:nvPr/>
        </p:nvCxnSpPr>
        <p:spPr>
          <a:xfrm>
            <a:off x="2361725" y="-15225"/>
            <a:ext cx="0" cy="10148100"/>
          </a:xfrm>
          <a:prstGeom prst="straightConnector1">
            <a:avLst/>
          </a:prstGeom>
          <a:noFill/>
          <a:ln cap="flat" cmpd="sng" w="9525">
            <a:solidFill>
              <a:srgbClr val="406984"/>
            </a:solidFill>
            <a:prstDash val="solid"/>
            <a:miter lim="8000"/>
            <a:headEnd len="sm" w="sm" type="none"/>
            <a:tailEnd len="sm" w="sm" type="none"/>
          </a:ln>
        </p:spPr>
      </p:cxnSp>
      <p:pic>
        <p:nvPicPr>
          <p:cNvPr descr="Picture 50" id="76" name="Google Shape;76;g21c10510c5b_0_2"/>
          <p:cNvPicPr preferRelativeResize="0"/>
          <p:nvPr/>
        </p:nvPicPr>
        <p:blipFill rotWithShape="1">
          <a:blip r:embed="rId3">
            <a:alphaModFix amt="58999"/>
          </a:blip>
          <a:srcRect b="-2" l="0" r="0" t="10506"/>
          <a:stretch/>
        </p:blipFill>
        <p:spPr>
          <a:xfrm>
            <a:off x="2456964" y="230963"/>
            <a:ext cx="5173174" cy="6225000"/>
          </a:xfrm>
          <a:prstGeom prst="rect">
            <a:avLst/>
          </a:prstGeom>
          <a:noFill/>
          <a:ln>
            <a:noFill/>
          </a:ln>
          <a:effectLst>
            <a:outerShdw blurRad="50800" rotWithShape="0" dir="5400000" dist="50800">
              <a:srgbClr val="000000">
                <a:alpha val="0"/>
              </a:srgbClr>
            </a:outerShdw>
          </a:effectLst>
        </p:spPr>
      </p:pic>
      <p:sp>
        <p:nvSpPr>
          <p:cNvPr id="77" name="Google Shape;77;g21c10510c5b_0_2"/>
          <p:cNvSpPr txBox="1"/>
          <p:nvPr/>
        </p:nvSpPr>
        <p:spPr>
          <a:xfrm>
            <a:off x="610482" y="6148175"/>
            <a:ext cx="1656000" cy="3078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1400"/>
              <a:buFont typeface="Roboto"/>
              <a:buNone/>
            </a:pPr>
            <a:r>
              <a:t/>
            </a:r>
            <a:endParaRPr b="0" i="0" sz="1400" u="none" cap="none" strike="noStrike">
              <a:solidFill>
                <a:srgbClr val="000000"/>
              </a:solidFill>
              <a:latin typeface="Arial"/>
              <a:ea typeface="Arial"/>
              <a:cs typeface="Arial"/>
              <a:sym typeface="Arial"/>
            </a:endParaRPr>
          </a:p>
        </p:txBody>
      </p:sp>
      <p:sp>
        <p:nvSpPr>
          <p:cNvPr id="78" name="Google Shape;78;g21c10510c5b_0_2"/>
          <p:cNvSpPr txBox="1"/>
          <p:nvPr/>
        </p:nvSpPr>
        <p:spPr>
          <a:xfrm>
            <a:off x="2677200" y="131025"/>
            <a:ext cx="4946700" cy="4002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1" i="0" sz="1000" u="none" cap="none" strike="noStrike">
              <a:solidFill>
                <a:srgbClr val="000000"/>
              </a:solidFill>
              <a:latin typeface="Roboto"/>
              <a:ea typeface="Roboto"/>
              <a:cs typeface="Roboto"/>
              <a:sym typeface="Roboto"/>
            </a:endParaRPr>
          </a:p>
        </p:txBody>
      </p:sp>
      <p:sp>
        <p:nvSpPr>
          <p:cNvPr id="79" name="Google Shape;79;g21c10510c5b_0_2"/>
          <p:cNvSpPr txBox="1"/>
          <p:nvPr/>
        </p:nvSpPr>
        <p:spPr>
          <a:xfrm>
            <a:off x="2677200" y="131025"/>
            <a:ext cx="49467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80" name="Google Shape;80;g21c10510c5b_0_2"/>
          <p:cNvSpPr txBox="1"/>
          <p:nvPr/>
        </p:nvSpPr>
        <p:spPr>
          <a:xfrm>
            <a:off x="3285525" y="131025"/>
            <a:ext cx="30000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21c10510c5b_0_2"/>
          <p:cNvSpPr txBox="1"/>
          <p:nvPr/>
        </p:nvSpPr>
        <p:spPr>
          <a:xfrm>
            <a:off x="2453225" y="13450"/>
            <a:ext cx="5280300" cy="989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4">
                  <a:extLst>
                    <a:ext uri="{A12FA001-AC4F-418D-AE19-62706E023703}">
                      <ahyp:hlinkClr val="tx"/>
                    </a:ext>
                  </a:extLst>
                </a:hlinkClick>
              </a:rPr>
              <a:t>Deaths and injuries in Israeli airstrikes in the South</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An Israeli airstrike killed a citizen and injured others after it attacked a motorcycle in </a:t>
            </a:r>
            <a:r>
              <a:rPr lang="en-US" sz="1100" u="sng">
                <a:solidFill>
                  <a:srgbClr val="326280"/>
                </a:solidFill>
                <a:latin typeface="Roboto"/>
                <a:ea typeface="Roboto"/>
                <a:cs typeface="Roboto"/>
                <a:sym typeface="Roboto"/>
                <a:hlinkClick r:id="rId5">
                  <a:extLst>
                    <a:ext uri="{A12FA001-AC4F-418D-AE19-62706E023703}">
                      <ahyp:hlinkClr val="tx"/>
                    </a:ext>
                  </a:extLst>
                </a:hlinkClick>
              </a:rPr>
              <a:t>Aitaroun</a:t>
            </a:r>
            <a:r>
              <a:rPr lang="en-US" sz="1100">
                <a:solidFill>
                  <a:schemeClr val="dk1"/>
                </a:solidFill>
                <a:latin typeface="Roboto"/>
                <a:ea typeface="Roboto"/>
                <a:cs typeface="Roboto"/>
                <a:sym typeface="Roboto"/>
              </a:rPr>
              <a:t> on Wednesday, May 21. </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Another person was killed in an airstrike on a bulldozer in Yater and injuries were recorded, and a raid on a car in the Al-Hawsh-Ain Baal road </a:t>
            </a:r>
            <a:r>
              <a:rPr lang="en-US" sz="1100" u="sng">
                <a:solidFill>
                  <a:srgbClr val="326280"/>
                </a:solidFill>
                <a:latin typeface="Roboto"/>
                <a:ea typeface="Roboto"/>
                <a:cs typeface="Roboto"/>
                <a:sym typeface="Roboto"/>
                <a:hlinkClick r:id="rId6">
                  <a:extLst>
                    <a:ext uri="{A12FA001-AC4F-418D-AE19-62706E023703}">
                      <ahyp:hlinkClr val="tx"/>
                    </a:ext>
                  </a:extLst>
                </a:hlinkClick>
              </a:rPr>
              <a:t>killed</a:t>
            </a:r>
            <a:r>
              <a:rPr lang="en-US" sz="1100">
                <a:solidFill>
                  <a:schemeClr val="dk1"/>
                </a:solidFill>
                <a:latin typeface="Roboto"/>
                <a:ea typeface="Roboto"/>
                <a:cs typeface="Roboto"/>
                <a:sym typeface="Roboto"/>
              </a:rPr>
              <a:t> one citizen and injured another.</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7">
                  <a:extLst>
                    <a:ext uri="{A12FA001-AC4F-418D-AE19-62706E023703}">
                      <ahyp:hlinkClr val="tx"/>
                    </a:ext>
                  </a:extLst>
                </a:hlinkClick>
              </a:rPr>
              <a:t>Lebanese Army arrests individuals accused of opening fire during municipal elections</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a:solidFill>
                  <a:schemeClr val="dk1"/>
                </a:solidFill>
                <a:latin typeface="Roboto"/>
                <a:ea typeface="Roboto"/>
                <a:cs typeface="Roboto"/>
                <a:sym typeface="Roboto"/>
              </a:rPr>
              <a:t>Statement issued by the Army Command - Directorate of Orientation on Wednesday, May 21:</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As part of the security measures implemented by the military institution in various regions, army units, supported by a patrol from the Intelligence Directorate, raided the homes of wanted individuals and arrested 11 individuals, as follows:</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Nine individuals were arrested in the towns of Fawwar - Zgharta, Bakhoun, Haql al-Azimeh, Azqi - Minieh-Danniyeh, as they were wanted for the crime of opening fire during the municipal and mayoral elections in the governorates of North Lebanon and Akkar. A quantity of weapons and ammunition was seized in their possession. [...]</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8">
                  <a:extLst>
                    <a:ext uri="{A12FA001-AC4F-418D-AE19-62706E023703}">
                      <ahyp:hlinkClr val="tx"/>
                    </a:ext>
                  </a:extLst>
                </a:hlinkClick>
              </a:rPr>
              <a:t>Israel kills one person in Markaba and injures another in Wazzani</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Israeli forces injured a shepherd in Wazzani after opening fire on him, and another airstrike killed a citizen after targeting the outskirts of Rab Thalatheen, </a:t>
            </a:r>
            <a:r>
              <a:rPr lang="en-US" sz="1100" u="sng">
                <a:solidFill>
                  <a:srgbClr val="326280"/>
                </a:solidFill>
                <a:latin typeface="Roboto"/>
                <a:ea typeface="Roboto"/>
                <a:cs typeface="Roboto"/>
                <a:sym typeface="Roboto"/>
                <a:hlinkClick r:id="rId9">
                  <a:extLst>
                    <a:ext uri="{A12FA001-AC4F-418D-AE19-62706E023703}">
                      <ahyp:hlinkClr val="tx"/>
                    </a:ext>
                  </a:extLst>
                </a:hlinkClick>
              </a:rPr>
              <a:t>Markaba</a:t>
            </a:r>
            <a:r>
              <a:rPr lang="en-US" sz="1100">
                <a:solidFill>
                  <a:schemeClr val="dk1"/>
                </a:solidFill>
                <a:latin typeface="Roboto"/>
                <a:ea typeface="Roboto"/>
                <a:cs typeface="Roboto"/>
                <a:sym typeface="Roboto"/>
              </a:rPr>
              <a:t> on Thursday, May 22.</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Simultaneously, an Israeli drone flew over Marqab, Hula, and Mays al-Jabal towns, and broadcasted incitement messages. </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10">
                  <a:extLst>
                    <a:ext uri="{A12FA001-AC4F-418D-AE19-62706E023703}">
                      <ahyp:hlinkClr val="tx"/>
                    </a:ext>
                  </a:extLst>
                </a:hlinkClick>
              </a:rPr>
              <a:t>Israeli raids on a building in Toul and other towns in the South</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An Israeli airstrike targeted a building in the </a:t>
            </a:r>
            <a:r>
              <a:rPr lang="en-US" sz="1100" u="sng">
                <a:solidFill>
                  <a:srgbClr val="326280"/>
                </a:solidFill>
                <a:latin typeface="Roboto"/>
                <a:ea typeface="Roboto"/>
                <a:cs typeface="Roboto"/>
                <a:sym typeface="Roboto"/>
                <a:hlinkClick r:id="rId11">
                  <a:extLst>
                    <a:ext uri="{A12FA001-AC4F-418D-AE19-62706E023703}">
                      <ahyp:hlinkClr val="tx"/>
                    </a:ext>
                  </a:extLst>
                </a:hlinkClick>
              </a:rPr>
              <a:t>Toul</a:t>
            </a:r>
            <a:r>
              <a:rPr lang="en-US" sz="1100">
                <a:solidFill>
                  <a:schemeClr val="dk1"/>
                </a:solidFill>
                <a:latin typeface="Roboto"/>
                <a:ea typeface="Roboto"/>
                <a:cs typeface="Roboto"/>
                <a:sym typeface="Roboto"/>
              </a:rPr>
              <a:t> area on the Harouf-Duwair road an hour after threatening to destroy it on Thursday, May 22, after carrying out a warning raid. </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More airstrikes targeted the outskirts of Bodai, Majdal Zun, Sawwana, Azziyeh near Qaliya, Qatrani in Jezzine, Mahmoudiya, Sajd, the heights of Jabal </a:t>
            </a:r>
            <a:r>
              <a:rPr lang="en-US" sz="1100" u="sng">
                <a:solidFill>
                  <a:srgbClr val="326280"/>
                </a:solidFill>
                <a:latin typeface="Roboto"/>
                <a:ea typeface="Roboto"/>
                <a:cs typeface="Roboto"/>
                <a:sym typeface="Roboto"/>
                <a:hlinkClick r:id="rId12">
                  <a:extLst>
                    <a:ext uri="{A12FA001-AC4F-418D-AE19-62706E023703}">
                      <ahyp:hlinkClr val="tx"/>
                    </a:ext>
                  </a:extLst>
                </a:hlinkClick>
              </a:rPr>
              <a:t>al-Rayhan</a:t>
            </a:r>
            <a:r>
              <a:rPr lang="en-US" sz="1100">
                <a:solidFill>
                  <a:schemeClr val="dk1"/>
                </a:solidFill>
                <a:latin typeface="Roboto"/>
                <a:ea typeface="Roboto"/>
                <a:cs typeface="Roboto"/>
                <a:sym typeface="Roboto"/>
              </a:rPr>
              <a:t>, and targeted prefabricated rooms in </a:t>
            </a:r>
            <a:r>
              <a:rPr lang="en-US" sz="1100" u="sng">
                <a:solidFill>
                  <a:srgbClr val="326280"/>
                </a:solidFill>
                <a:latin typeface="Roboto"/>
                <a:ea typeface="Roboto"/>
                <a:cs typeface="Roboto"/>
                <a:sym typeface="Roboto"/>
                <a:hlinkClick r:id="rId13">
                  <a:extLst>
                    <a:ext uri="{A12FA001-AC4F-418D-AE19-62706E023703}">
                      <ahyp:hlinkClr val="tx"/>
                    </a:ext>
                  </a:extLst>
                </a:hlinkClick>
              </a:rPr>
              <a:t>Mahbib</a:t>
            </a:r>
            <a:r>
              <a:rPr lang="en-US" sz="1100">
                <a:solidFill>
                  <a:schemeClr val="dk1"/>
                </a:solidFill>
                <a:latin typeface="Roboto"/>
                <a:ea typeface="Roboto"/>
                <a:cs typeface="Roboto"/>
                <a:sym typeface="Roboto"/>
              </a:rPr>
              <a:t> at dawn.</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14">
                  <a:extLst>
                    <a:ext uri="{A12FA001-AC4F-418D-AE19-62706E023703}">
                      <ahyp:hlinkClr val="tx"/>
                    </a:ext>
                  </a:extLst>
                </a:hlinkClick>
              </a:rPr>
              <a:t>Children sexually harassed in a school trip by park employee</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Around 16 students from the Sacred Hearts School in Ain Najm aged between 6 and 7 years old were sexually harassed by an employee at VeréBleu Park, Daychounieh during a school trip on Tuesday. </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The school announced initiating legal action and notified the Ministry of Education of the incident, and the ISF </a:t>
            </a:r>
            <a:r>
              <a:rPr lang="en-US" sz="1100" u="sng">
                <a:solidFill>
                  <a:srgbClr val="326280"/>
                </a:solidFill>
                <a:latin typeface="Roboto"/>
                <a:ea typeface="Roboto"/>
                <a:cs typeface="Roboto"/>
                <a:sym typeface="Roboto"/>
                <a:hlinkClick r:id="rId15">
                  <a:extLst>
                    <a:ext uri="{A12FA001-AC4F-418D-AE19-62706E023703}">
                      <ahyp:hlinkClr val="tx"/>
                    </a:ext>
                  </a:extLst>
                </a:hlinkClick>
              </a:rPr>
              <a:t>arrested</a:t>
            </a:r>
            <a:r>
              <a:rPr lang="en-US" sz="1100">
                <a:solidFill>
                  <a:schemeClr val="dk1"/>
                </a:solidFill>
                <a:latin typeface="Roboto"/>
                <a:ea typeface="Roboto"/>
                <a:cs typeface="Roboto"/>
                <a:sym typeface="Roboto"/>
              </a:rPr>
              <a:t> the perpetrator on Thursday, May 22 and took the necessary legal actions against him.</a:t>
            </a:r>
            <a:endParaRPr sz="1100">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chemeClr val="dk1"/>
              </a:buClr>
              <a:buSzPts val="1100"/>
              <a:buFont typeface="Arial"/>
              <a:buNone/>
            </a:pPr>
            <a:r>
              <a:t/>
            </a:r>
            <a:endParaRPr b="1" sz="1100">
              <a:solidFill>
                <a:schemeClr val="dk1"/>
              </a:solidFill>
              <a:latin typeface="Roboto"/>
              <a:ea typeface="Roboto"/>
              <a:cs typeface="Roboto"/>
              <a:sym typeface="Roboto"/>
            </a:endParaRPr>
          </a:p>
          <a:p>
            <a:pPr indent="0" lvl="0" marL="0" marR="0" rtl="0" algn="l">
              <a:lnSpc>
                <a:spcPct val="100000"/>
              </a:lnSpc>
              <a:spcBef>
                <a:spcPts val="1200"/>
              </a:spcBef>
              <a:spcAft>
                <a:spcPts val="1200"/>
              </a:spcAft>
              <a:buClr>
                <a:schemeClr val="dk1"/>
              </a:buClr>
              <a:buSzPts val="1100"/>
              <a:buFont typeface="Arial"/>
              <a:buNone/>
            </a:pPr>
            <a:r>
              <a:t/>
            </a:r>
            <a:endParaRPr b="1" sz="1100">
              <a:solidFill>
                <a:schemeClr val="dk1"/>
              </a:solidFill>
              <a:latin typeface="Roboto"/>
              <a:ea typeface="Roboto"/>
              <a:cs typeface="Roboto"/>
              <a:sym typeface="Roboto"/>
            </a:endParaRPr>
          </a:p>
        </p:txBody>
      </p:sp>
      <p:sp>
        <p:nvSpPr>
          <p:cNvPr id="82" name="Google Shape;82;g21c10510c5b_0_2"/>
          <p:cNvSpPr txBox="1"/>
          <p:nvPr/>
        </p:nvSpPr>
        <p:spPr>
          <a:xfrm>
            <a:off x="521574" y="4395600"/>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Thursday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22</a:t>
            </a:r>
            <a:r>
              <a:rPr b="0" i="0" lang="en-US" sz="1100" u="none" cap="none" strike="noStrike">
                <a:solidFill>
                  <a:srgbClr val="326380"/>
                </a:solidFill>
                <a:latin typeface="Roboto"/>
                <a:ea typeface="Roboto"/>
                <a:cs typeface="Roboto"/>
                <a:sym typeface="Roboto"/>
              </a:rPr>
              <a:t> May 2025</a:t>
            </a:r>
            <a:endParaRPr b="0" i="0" sz="1400" u="none" cap="none" strike="noStrike">
              <a:solidFill>
                <a:srgbClr val="000000"/>
              </a:solidFill>
              <a:latin typeface="Arial"/>
              <a:ea typeface="Arial"/>
              <a:cs typeface="Arial"/>
              <a:sym typeface="Arial"/>
            </a:endParaRPr>
          </a:p>
        </p:txBody>
      </p:sp>
      <p:sp>
        <p:nvSpPr>
          <p:cNvPr id="83" name="Google Shape;83;g21c10510c5b_0_2"/>
          <p:cNvSpPr/>
          <p:nvPr/>
        </p:nvSpPr>
        <p:spPr>
          <a:xfrm>
            <a:off x="2269923" y="131031"/>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
        <p:nvSpPr>
          <p:cNvPr id="84" name="Google Shape;84;g21c10510c5b_0_2"/>
          <p:cNvSpPr/>
          <p:nvPr/>
        </p:nvSpPr>
        <p:spPr>
          <a:xfrm>
            <a:off x="2269923" y="4519206"/>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
        <p:nvSpPr>
          <p:cNvPr id="85" name="Google Shape;85;g21c10510c5b_0_2"/>
          <p:cNvSpPr txBox="1"/>
          <p:nvPr/>
        </p:nvSpPr>
        <p:spPr>
          <a:xfrm>
            <a:off x="439549" y="115725"/>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Wednesday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21</a:t>
            </a:r>
            <a:r>
              <a:rPr b="0" i="0" lang="en-US" sz="1100" u="none" cap="none" strike="noStrike">
                <a:solidFill>
                  <a:srgbClr val="326380"/>
                </a:solidFill>
                <a:latin typeface="Roboto"/>
                <a:ea typeface="Roboto"/>
                <a:cs typeface="Roboto"/>
                <a:sym typeface="Roboto"/>
              </a:rPr>
              <a:t> May 2025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cxnSp>
        <p:nvCxnSpPr>
          <p:cNvPr id="90" name="Google Shape;90;g35a80f7b548_0_31"/>
          <p:cNvCxnSpPr/>
          <p:nvPr/>
        </p:nvCxnSpPr>
        <p:spPr>
          <a:xfrm>
            <a:off x="2361725" y="-15225"/>
            <a:ext cx="0" cy="10148100"/>
          </a:xfrm>
          <a:prstGeom prst="straightConnector1">
            <a:avLst/>
          </a:prstGeom>
          <a:noFill/>
          <a:ln cap="flat" cmpd="sng" w="9525">
            <a:solidFill>
              <a:srgbClr val="406984"/>
            </a:solidFill>
            <a:prstDash val="solid"/>
            <a:miter lim="8000"/>
            <a:headEnd len="sm" w="sm" type="none"/>
            <a:tailEnd len="sm" w="sm" type="none"/>
          </a:ln>
        </p:spPr>
      </p:cxnSp>
      <p:pic>
        <p:nvPicPr>
          <p:cNvPr descr="Picture 50" id="91" name="Google Shape;91;g35a80f7b548_0_31"/>
          <p:cNvPicPr preferRelativeResize="0"/>
          <p:nvPr/>
        </p:nvPicPr>
        <p:blipFill rotWithShape="1">
          <a:blip r:embed="rId3">
            <a:alphaModFix amt="58999"/>
          </a:blip>
          <a:srcRect b="0" l="0" r="0" t="10505"/>
          <a:stretch/>
        </p:blipFill>
        <p:spPr>
          <a:xfrm>
            <a:off x="2456964" y="230963"/>
            <a:ext cx="5173174" cy="6225000"/>
          </a:xfrm>
          <a:prstGeom prst="rect">
            <a:avLst/>
          </a:prstGeom>
          <a:noFill/>
          <a:ln>
            <a:noFill/>
          </a:ln>
          <a:effectLst>
            <a:outerShdw blurRad="50800" rotWithShape="0" dir="5400000" dist="50800">
              <a:srgbClr val="000000">
                <a:alpha val="0"/>
              </a:srgbClr>
            </a:outerShdw>
          </a:effectLst>
        </p:spPr>
      </p:pic>
      <p:sp>
        <p:nvSpPr>
          <p:cNvPr id="92" name="Google Shape;92;g35a80f7b548_0_31"/>
          <p:cNvSpPr txBox="1"/>
          <p:nvPr/>
        </p:nvSpPr>
        <p:spPr>
          <a:xfrm>
            <a:off x="610482" y="6148175"/>
            <a:ext cx="1656000" cy="3078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1400"/>
              <a:buFont typeface="Roboto"/>
              <a:buNone/>
            </a:pPr>
            <a:r>
              <a:t/>
            </a:r>
            <a:endParaRPr b="0" i="0" sz="1400" u="none" cap="none" strike="noStrike">
              <a:solidFill>
                <a:srgbClr val="000000"/>
              </a:solidFill>
              <a:latin typeface="Arial"/>
              <a:ea typeface="Arial"/>
              <a:cs typeface="Arial"/>
              <a:sym typeface="Arial"/>
            </a:endParaRPr>
          </a:p>
        </p:txBody>
      </p:sp>
      <p:sp>
        <p:nvSpPr>
          <p:cNvPr id="93" name="Google Shape;93;g35a80f7b548_0_31"/>
          <p:cNvSpPr txBox="1"/>
          <p:nvPr/>
        </p:nvSpPr>
        <p:spPr>
          <a:xfrm>
            <a:off x="2677200" y="131025"/>
            <a:ext cx="4946700" cy="4002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1" i="0" sz="1000" u="none" cap="none" strike="noStrike">
              <a:solidFill>
                <a:srgbClr val="000000"/>
              </a:solidFill>
              <a:latin typeface="Roboto"/>
              <a:ea typeface="Roboto"/>
              <a:cs typeface="Roboto"/>
              <a:sym typeface="Roboto"/>
            </a:endParaRPr>
          </a:p>
        </p:txBody>
      </p:sp>
      <p:sp>
        <p:nvSpPr>
          <p:cNvPr id="94" name="Google Shape;94;g35a80f7b548_0_31"/>
          <p:cNvSpPr txBox="1"/>
          <p:nvPr/>
        </p:nvSpPr>
        <p:spPr>
          <a:xfrm>
            <a:off x="2677200" y="131025"/>
            <a:ext cx="49467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95" name="Google Shape;95;g35a80f7b548_0_31"/>
          <p:cNvSpPr txBox="1"/>
          <p:nvPr/>
        </p:nvSpPr>
        <p:spPr>
          <a:xfrm>
            <a:off x="3285525" y="131025"/>
            <a:ext cx="30000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35a80f7b548_0_31"/>
          <p:cNvSpPr txBox="1"/>
          <p:nvPr/>
        </p:nvSpPr>
        <p:spPr>
          <a:xfrm>
            <a:off x="2453225" y="13450"/>
            <a:ext cx="5280300" cy="88236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4">
                  <a:extLst>
                    <a:ext uri="{A12FA001-AC4F-418D-AE19-62706E023703}">
                      <ahyp:hlinkClr val="tx"/>
                    </a:ext>
                  </a:extLst>
                </a:hlinkClick>
              </a:rPr>
              <a:t>Israeli airstrikes opened fire in Kfarkila and combed Shebaa Farms</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Israeli forces opened fire on a civilian’s car in Kfarkila with multiple bullets,  while simultaneously </a:t>
            </a:r>
            <a:r>
              <a:rPr lang="en-US" sz="1100" u="sng">
                <a:solidFill>
                  <a:srgbClr val="326280"/>
                </a:solidFill>
                <a:latin typeface="Roboto"/>
                <a:ea typeface="Roboto"/>
                <a:cs typeface="Roboto"/>
                <a:sym typeface="Roboto"/>
                <a:hlinkClick r:id="rId5">
                  <a:extLst>
                    <a:ext uri="{A12FA001-AC4F-418D-AE19-62706E023703}">
                      <ahyp:hlinkClr val="tx"/>
                    </a:ext>
                  </a:extLst>
                </a:hlinkClick>
              </a:rPr>
              <a:t>combing</a:t>
            </a:r>
            <a:r>
              <a:rPr lang="en-US" sz="1100">
                <a:latin typeface="Roboto"/>
                <a:ea typeface="Roboto"/>
                <a:cs typeface="Roboto"/>
                <a:sym typeface="Roboto"/>
              </a:rPr>
              <a:t> an area toward the Shebaa Farms and fired flares into the surrounding airspace on Friday, May 23.</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Two Israeli airstrikes targeted </a:t>
            </a:r>
            <a:r>
              <a:rPr lang="en-US" sz="1100" u="sng">
                <a:solidFill>
                  <a:srgbClr val="326280"/>
                </a:solidFill>
                <a:latin typeface="Roboto"/>
                <a:ea typeface="Roboto"/>
                <a:cs typeface="Roboto"/>
                <a:sym typeface="Roboto"/>
                <a:hlinkClick r:id="rId6">
                  <a:extLst>
                    <a:ext uri="{A12FA001-AC4F-418D-AE19-62706E023703}">
                      <ahyp:hlinkClr val="tx"/>
                    </a:ext>
                  </a:extLst>
                </a:hlinkClick>
              </a:rPr>
              <a:t>prefabricated rooms</a:t>
            </a:r>
            <a:r>
              <a:rPr lang="en-US" sz="1100">
                <a:latin typeface="Roboto"/>
                <a:ea typeface="Roboto"/>
                <a:cs typeface="Roboto"/>
                <a:sym typeface="Roboto"/>
              </a:rPr>
              <a:t> in Deir Antar and Shama at dawn, and another drone drone dropped a bomb on Aita al-Shaa</a:t>
            </a:r>
            <a:r>
              <a:rPr lang="en-US" sz="1100">
                <a:latin typeface="Roboto"/>
                <a:ea typeface="Roboto"/>
                <a:cs typeface="Roboto"/>
                <a:sym typeface="Roboto"/>
              </a:rPr>
              <a:t>b.</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7">
                  <a:extLst>
                    <a:ext uri="{A12FA001-AC4F-418D-AE19-62706E023703}">
                      <ahyp:hlinkClr val="tx"/>
                    </a:ext>
                  </a:extLst>
                </a:hlinkClick>
              </a:rPr>
              <a:t>Lebanese Army arrested a person involved in murdering Pascal Suleiman</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b="1" lang="en-US" sz="1100">
                <a:latin typeface="Roboto"/>
                <a:ea typeface="Roboto"/>
                <a:cs typeface="Roboto"/>
                <a:sym typeface="Roboto"/>
              </a:rPr>
              <a:t>Statement issued by the Army Command - Directorate of Orientation on Saturday, May 24:</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Following a series of contacts conducted by the Army's Cooperation and Coordination Office with the Syrian authorities, the office received the citizen (A.N.), one of the main persons involved in the kidnapping and murder of Pascal Suleiman on April 7, 2024. The detainee was handed over to the Army Intelligence Directorate as it continues its security investigation into the crime.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8">
                  <a:extLst>
                    <a:ext uri="{A12FA001-AC4F-418D-AE19-62706E023703}">
                      <ahyp:hlinkClr val="tx"/>
                    </a:ext>
                  </a:extLst>
                </a:hlinkClick>
              </a:rPr>
              <a:t>Municipal candidate attacked during Tyre municipal elections</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LADE reported that a candidate from “Sour Madinati” list was harrassed during the Tyre minicipal election on Saturday, May 24. The candidate was verbally abused by supporters of the opposing list, who attacked him and beat him after he tried to respond.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9">
                  <a:extLst>
                    <a:ext uri="{A12FA001-AC4F-418D-AE19-62706E023703}">
                      <ahyp:hlinkClr val="tx"/>
                    </a:ext>
                  </a:extLst>
                </a:hlinkClick>
              </a:rPr>
              <a:t>Israeli drones targets a motorcycle and drops soundbombs in the South</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In Kfarkila, Israeli drones drop a soundbomb on a citizen in Kfarkila and a motorcycle in </a:t>
            </a:r>
            <a:r>
              <a:rPr lang="en-US" sz="1100" u="sng">
                <a:solidFill>
                  <a:srgbClr val="326280"/>
                </a:solidFill>
                <a:latin typeface="Roboto"/>
                <a:ea typeface="Roboto"/>
                <a:cs typeface="Roboto"/>
                <a:sym typeface="Roboto"/>
                <a:hlinkClick r:id="rId10">
                  <a:extLst>
                    <a:ext uri="{A12FA001-AC4F-418D-AE19-62706E023703}">
                      <ahyp:hlinkClr val="tx"/>
                    </a:ext>
                  </a:extLst>
                </a:hlinkClick>
              </a:rPr>
              <a:t>Majdal Zun</a:t>
            </a:r>
            <a:r>
              <a:rPr lang="en-US" sz="1100">
                <a:latin typeface="Roboto"/>
                <a:ea typeface="Roboto"/>
                <a:cs typeface="Roboto"/>
                <a:sym typeface="Roboto"/>
              </a:rPr>
              <a:t> on Sunday, May 25. </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An explosion of war remnants was heard in </a:t>
            </a:r>
            <a:r>
              <a:rPr lang="en-US" sz="1100" u="sng">
                <a:solidFill>
                  <a:srgbClr val="326280"/>
                </a:solidFill>
                <a:latin typeface="Roboto"/>
                <a:ea typeface="Roboto"/>
                <a:cs typeface="Roboto"/>
                <a:sym typeface="Roboto"/>
                <a:hlinkClick r:id="rId11">
                  <a:extLst>
                    <a:ext uri="{A12FA001-AC4F-418D-AE19-62706E023703}">
                      <ahyp:hlinkClr val="tx"/>
                    </a:ext>
                  </a:extLst>
                </a:hlinkClick>
              </a:rPr>
              <a:t>Al-Zarariyeh</a:t>
            </a:r>
            <a:r>
              <a:rPr lang="en-US" sz="1100">
                <a:latin typeface="Roboto"/>
                <a:ea typeface="Roboto"/>
                <a:cs typeface="Roboto"/>
                <a:sym typeface="Roboto"/>
              </a:rPr>
              <a:t>, after a fire broke out in the area.</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rPr lang="en-US" sz="1100">
                <a:latin typeface="Roboto"/>
                <a:ea typeface="Roboto"/>
                <a:cs typeface="Roboto"/>
                <a:sym typeface="Roboto"/>
              </a:rPr>
              <a:t>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marR="0" rtl="0" algn="l">
              <a:lnSpc>
                <a:spcPct val="100000"/>
              </a:lnSpc>
              <a:spcBef>
                <a:spcPts val="1200"/>
              </a:spcBef>
              <a:spcAft>
                <a:spcPts val="1200"/>
              </a:spcAft>
              <a:buClr>
                <a:schemeClr val="dk1"/>
              </a:buClr>
              <a:buSzPts val="1100"/>
              <a:buFont typeface="Arial"/>
              <a:buNone/>
            </a:pPr>
            <a:r>
              <a:t/>
            </a:r>
            <a:endParaRPr b="1" sz="1100">
              <a:solidFill>
                <a:schemeClr val="dk1"/>
              </a:solidFill>
              <a:latin typeface="Roboto"/>
              <a:ea typeface="Roboto"/>
              <a:cs typeface="Roboto"/>
              <a:sym typeface="Roboto"/>
            </a:endParaRPr>
          </a:p>
        </p:txBody>
      </p:sp>
      <p:sp>
        <p:nvSpPr>
          <p:cNvPr id="97" name="Google Shape;97;g35a80f7b548_0_31"/>
          <p:cNvSpPr/>
          <p:nvPr/>
        </p:nvSpPr>
        <p:spPr>
          <a:xfrm>
            <a:off x="2269923" y="131031"/>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
        <p:nvSpPr>
          <p:cNvPr id="98" name="Google Shape;98;g35a80f7b548_0_31"/>
          <p:cNvSpPr txBox="1"/>
          <p:nvPr/>
        </p:nvSpPr>
        <p:spPr>
          <a:xfrm>
            <a:off x="610474" y="175975"/>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Friday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23</a:t>
            </a:r>
            <a:r>
              <a:rPr b="0" i="0" lang="en-US" sz="1100" u="none" cap="none" strike="noStrike">
                <a:solidFill>
                  <a:srgbClr val="326380"/>
                </a:solidFill>
                <a:latin typeface="Roboto"/>
                <a:ea typeface="Roboto"/>
                <a:cs typeface="Roboto"/>
                <a:sym typeface="Roboto"/>
              </a:rPr>
              <a:t> May 2025</a:t>
            </a:r>
            <a:endParaRPr b="0" i="0" sz="1400" u="none" cap="none" strike="noStrike">
              <a:solidFill>
                <a:srgbClr val="000000"/>
              </a:solidFill>
              <a:latin typeface="Arial"/>
              <a:ea typeface="Arial"/>
              <a:cs typeface="Arial"/>
              <a:sym typeface="Arial"/>
            </a:endParaRPr>
          </a:p>
        </p:txBody>
      </p:sp>
      <p:sp>
        <p:nvSpPr>
          <p:cNvPr id="99" name="Google Shape;99;g35a80f7b548_0_31"/>
          <p:cNvSpPr txBox="1"/>
          <p:nvPr/>
        </p:nvSpPr>
        <p:spPr>
          <a:xfrm>
            <a:off x="543204" y="1893625"/>
            <a:ext cx="1504500" cy="6003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Saturday and Sunday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24</a:t>
            </a:r>
            <a:r>
              <a:rPr b="0" i="0" lang="en-US" sz="1100" u="none" cap="none" strike="noStrike">
                <a:solidFill>
                  <a:srgbClr val="326380"/>
                </a:solidFill>
                <a:latin typeface="Roboto"/>
                <a:ea typeface="Roboto"/>
                <a:cs typeface="Roboto"/>
                <a:sym typeface="Roboto"/>
              </a:rPr>
              <a:t> and </a:t>
            </a:r>
            <a:r>
              <a:rPr lang="en-US" sz="1100">
                <a:solidFill>
                  <a:srgbClr val="326380"/>
                </a:solidFill>
                <a:latin typeface="Roboto"/>
                <a:ea typeface="Roboto"/>
                <a:cs typeface="Roboto"/>
                <a:sym typeface="Roboto"/>
              </a:rPr>
              <a:t>25</a:t>
            </a:r>
            <a:r>
              <a:rPr b="0" i="0" lang="en-US" sz="1100" u="none" cap="none" strike="noStrike">
                <a:solidFill>
                  <a:srgbClr val="326380"/>
                </a:solidFill>
                <a:latin typeface="Roboto"/>
                <a:ea typeface="Roboto"/>
                <a:cs typeface="Roboto"/>
                <a:sym typeface="Roboto"/>
              </a:rPr>
              <a:t> May</a:t>
            </a:r>
            <a:endParaRPr b="0" i="0" sz="1100" u="none" cap="none" strike="noStrike">
              <a:solidFill>
                <a:srgbClr val="326380"/>
              </a:solidFill>
              <a:latin typeface="Roboto"/>
              <a:ea typeface="Roboto"/>
              <a:cs typeface="Roboto"/>
              <a:sym typeface="Roboto"/>
            </a:endParaRPr>
          </a:p>
          <a:p>
            <a:pPr indent="0" lvl="0" marL="0" marR="0" rtl="0" algn="l">
              <a:lnSpc>
                <a:spcPct val="100000"/>
              </a:lnSpc>
              <a:spcBef>
                <a:spcPts val="0"/>
              </a:spcBef>
              <a:spcAft>
                <a:spcPts val="0"/>
              </a:spcAft>
              <a:buClr>
                <a:srgbClr val="326380"/>
              </a:buClr>
              <a:buSzPts val="1100"/>
              <a:buFont typeface="Roboto"/>
              <a:buNone/>
            </a:pPr>
            <a:r>
              <a:rPr b="0" i="0" lang="en-US" sz="1100" u="none" cap="none" strike="noStrike">
                <a:solidFill>
                  <a:srgbClr val="326380"/>
                </a:solidFill>
                <a:latin typeface="Roboto"/>
                <a:ea typeface="Roboto"/>
                <a:cs typeface="Roboto"/>
                <a:sym typeface="Roboto"/>
              </a:rPr>
              <a:t>2025</a:t>
            </a:r>
            <a:endParaRPr b="0" i="0" sz="1400" u="none" cap="none" strike="noStrike">
              <a:solidFill>
                <a:srgbClr val="000000"/>
              </a:solidFill>
              <a:latin typeface="Arial"/>
              <a:ea typeface="Arial"/>
              <a:cs typeface="Arial"/>
              <a:sym typeface="Arial"/>
            </a:endParaRPr>
          </a:p>
        </p:txBody>
      </p:sp>
      <p:sp>
        <p:nvSpPr>
          <p:cNvPr id="100" name="Google Shape;100;g35a80f7b548_0_31"/>
          <p:cNvSpPr/>
          <p:nvPr/>
        </p:nvSpPr>
        <p:spPr>
          <a:xfrm>
            <a:off x="2269923" y="1893631"/>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g265c9df606f_0_6"/>
          <p:cNvPicPr preferRelativeResize="0"/>
          <p:nvPr/>
        </p:nvPicPr>
        <p:blipFill rotWithShape="1">
          <a:blip r:embed="rId3">
            <a:alphaModFix/>
          </a:blip>
          <a:srcRect b="12662" l="0" r="0" t="70614"/>
          <a:stretch/>
        </p:blipFill>
        <p:spPr>
          <a:xfrm rot="-5400000">
            <a:off x="-1143512" y="1131463"/>
            <a:ext cx="10084224" cy="7797200"/>
          </a:xfrm>
          <a:prstGeom prst="rect">
            <a:avLst/>
          </a:prstGeom>
          <a:noFill/>
          <a:ln>
            <a:noFill/>
          </a:ln>
        </p:spPr>
      </p:pic>
      <p:sp>
        <p:nvSpPr>
          <p:cNvPr id="106" name="Google Shape;106;g265c9df606f_0_6"/>
          <p:cNvSpPr txBox="1"/>
          <p:nvPr/>
        </p:nvSpPr>
        <p:spPr>
          <a:xfrm>
            <a:off x="797450" y="575925"/>
            <a:ext cx="54936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Montserrat"/>
                <a:ea typeface="Montserrat"/>
                <a:cs typeface="Montserrat"/>
                <a:sym typeface="Montserrat"/>
              </a:rPr>
              <a:t>REPORTING A VIOLATION OF HUMAN RIGHTS TO CLDH</a:t>
            </a:r>
            <a:endParaRPr b="0" i="0" sz="2600" u="none" cap="none" strike="noStrike">
              <a:solidFill>
                <a:srgbClr val="000000"/>
              </a:solidFill>
              <a:latin typeface="Montserrat"/>
              <a:ea typeface="Montserrat"/>
              <a:cs typeface="Montserrat"/>
              <a:sym typeface="Montserrat"/>
            </a:endParaRPr>
          </a:p>
        </p:txBody>
      </p:sp>
      <p:sp>
        <p:nvSpPr>
          <p:cNvPr id="107" name="Google Shape;107;g265c9df606f_0_6"/>
          <p:cNvSpPr txBox="1"/>
          <p:nvPr/>
        </p:nvSpPr>
        <p:spPr>
          <a:xfrm>
            <a:off x="797450" y="1627025"/>
            <a:ext cx="5838000" cy="1416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If you wish to report an incident that may potentially constitute a violation of human rights, kindly send an email to the following address: </a:t>
            </a:r>
            <a:r>
              <a:rPr b="1" i="0" lang="en-US" sz="1400" u="sng" cap="none" strike="noStrike">
                <a:solidFill>
                  <a:schemeClr val="lt1"/>
                </a:solidFill>
                <a:latin typeface="Montserrat"/>
                <a:ea typeface="Montserrat"/>
                <a:cs typeface="Montserrat"/>
                <a:sym typeface="Montserrat"/>
                <a:hlinkClick r:id="rId4">
                  <a:extLst>
                    <a:ext uri="{A12FA001-AC4F-418D-AE19-62706E023703}">
                      <ahyp:hlinkClr val="tx"/>
                    </a:ext>
                  </a:extLst>
                </a:hlinkClick>
              </a:rPr>
              <a:t>violations@cldh-lebanon.org</a:t>
            </a:r>
            <a:endParaRPr b="1" i="0" sz="1400" u="none" cap="none" strike="noStrike">
              <a:solidFill>
                <a:schemeClr val="lt1"/>
              </a:solidFill>
              <a:latin typeface="Montserrat"/>
              <a:ea typeface="Montserrat"/>
              <a:cs typeface="Montserrat"/>
              <a:sym typeface="Montserrat"/>
            </a:endParaRPr>
          </a:p>
          <a:p>
            <a:pPr indent="0" lvl="0" marL="0" marR="0" rtl="0" algn="just">
              <a:lnSpc>
                <a:spcPct val="100000"/>
              </a:lnSpc>
              <a:spcBef>
                <a:spcPts val="1200"/>
              </a:spcBef>
              <a:spcAft>
                <a:spcPts val="120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You can also report an incident anonymously through our </a:t>
            </a:r>
            <a:r>
              <a:rPr b="1" i="0" lang="en-US" sz="1400" u="sng" cap="none" strike="noStrike">
                <a:solidFill>
                  <a:schemeClr val="lt1"/>
                </a:solidFill>
                <a:latin typeface="Montserrat"/>
                <a:ea typeface="Montserrat"/>
                <a:cs typeface="Montserrat"/>
                <a:sym typeface="Montserrat"/>
                <a:hlinkClick r:id="rId5">
                  <a:extLst>
                    <a:ext uri="{A12FA001-AC4F-418D-AE19-62706E023703}">
                      <ahyp:hlinkClr val="tx"/>
                    </a:ext>
                  </a:extLst>
                </a:hlinkClick>
              </a:rPr>
              <a:t>website</a:t>
            </a:r>
            <a:r>
              <a:rPr b="0" i="0" lang="en-US" sz="1400" u="none" cap="none" strike="noStrike">
                <a:solidFill>
                  <a:schemeClr val="lt1"/>
                </a:solidFill>
                <a:latin typeface="Montserrat"/>
                <a:ea typeface="Montserrat"/>
                <a:cs typeface="Montserrat"/>
                <a:sym typeface="Montserrat"/>
              </a:rPr>
              <a:t>.</a:t>
            </a:r>
            <a:endParaRPr b="1" i="0" sz="1400" u="none" cap="none" strike="noStrike">
              <a:solidFill>
                <a:srgbClr val="FFFFFF"/>
              </a:solidFill>
              <a:latin typeface="Montserrat"/>
              <a:ea typeface="Montserrat"/>
              <a:cs typeface="Montserrat"/>
              <a:sym typeface="Montserrat"/>
            </a:endParaRPr>
          </a:p>
        </p:txBody>
      </p:sp>
      <p:sp>
        <p:nvSpPr>
          <p:cNvPr id="108" name="Google Shape;108;g265c9df606f_0_6"/>
          <p:cNvSpPr txBox="1"/>
          <p:nvPr/>
        </p:nvSpPr>
        <p:spPr>
          <a:xfrm>
            <a:off x="797450" y="3135425"/>
            <a:ext cx="5838000" cy="3786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When making a report, please ensure to include the following information: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120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WHERE</a:t>
            </a:r>
            <a:r>
              <a:rPr b="0" i="0" lang="en-US" sz="1400" u="none" cap="none" strike="noStrike">
                <a:solidFill>
                  <a:srgbClr val="FFFFFF"/>
                </a:solidFill>
                <a:latin typeface="Montserrat"/>
                <a:ea typeface="Montserrat"/>
                <a:cs typeface="Montserrat"/>
                <a:sym typeface="Montserrat"/>
              </a:rPr>
              <a:t>: City/village, governorate, additional details (e.g. what prison)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WHAT</a:t>
            </a:r>
            <a:r>
              <a:rPr b="0" i="0" lang="en-US" sz="1400" u="none" cap="none" strike="noStrike">
                <a:solidFill>
                  <a:srgbClr val="FFFFFF"/>
                </a:solidFill>
                <a:latin typeface="Montserrat"/>
                <a:ea typeface="Montserrat"/>
                <a:cs typeface="Montserrat"/>
                <a:sym typeface="Montserrat"/>
              </a:rPr>
              <a:t>: Nature of the violation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HOW</a:t>
            </a:r>
            <a:r>
              <a:rPr b="0" i="0" lang="en-US" sz="1400" u="none" cap="none" strike="noStrike">
                <a:solidFill>
                  <a:srgbClr val="FFFFFF"/>
                </a:solidFill>
                <a:latin typeface="Montserrat"/>
                <a:ea typeface="Montserrat"/>
                <a:cs typeface="Montserrat"/>
                <a:sym typeface="Montserrat"/>
              </a:rPr>
              <a:t>: A narrative description of what happened</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WHEN</a:t>
            </a:r>
            <a:r>
              <a:rPr b="0" i="0" lang="en-US" sz="1400" u="none" cap="none" strike="noStrike">
                <a:solidFill>
                  <a:srgbClr val="FFFFFF"/>
                </a:solidFill>
                <a:latin typeface="Montserrat"/>
                <a:ea typeface="Montserrat"/>
                <a:cs typeface="Montserrat"/>
                <a:sym typeface="Montserrat"/>
              </a:rPr>
              <a:t>: Date of the episode (at least the year, if day and month are unknown)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TO WHOM</a:t>
            </a:r>
            <a:r>
              <a:rPr b="0" i="0" lang="en-US" sz="1400" u="none" cap="none" strike="noStrike">
                <a:solidFill>
                  <a:srgbClr val="FFFFFF"/>
                </a:solidFill>
                <a:latin typeface="Montserrat"/>
                <a:ea typeface="Montserrat"/>
                <a:cs typeface="Montserrat"/>
                <a:sym typeface="Montserrat"/>
              </a:rPr>
              <a:t>: Information regarding the victim (name, nationality, gender, date of birth, city of origin, phone number). Only share this information with the consent of the person.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WHO</a:t>
            </a:r>
            <a:r>
              <a:rPr b="0" i="0" lang="en-US" sz="1400" u="none" cap="none" strike="noStrike">
                <a:solidFill>
                  <a:srgbClr val="FFFFFF"/>
                </a:solidFill>
                <a:latin typeface="Montserrat"/>
                <a:ea typeface="Montserrat"/>
                <a:cs typeface="Montserrat"/>
                <a:sym typeface="Montserrat"/>
              </a:rPr>
              <a:t> is the person reporting (name, phone number) and how were they identified (e.g., victim him/herself, family member, eyewitness, journalist, humanitarian worker...)</a:t>
            </a:r>
            <a:endParaRPr b="0" i="0" sz="1400" u="none" cap="none" strike="noStrike">
              <a:solidFill>
                <a:srgbClr val="FFFFFF"/>
              </a:solidFill>
              <a:latin typeface="Montserrat"/>
              <a:ea typeface="Montserrat"/>
              <a:cs typeface="Montserrat"/>
              <a:sym typeface="Montserrat"/>
            </a:endParaRPr>
          </a:p>
        </p:txBody>
      </p:sp>
      <p:sp>
        <p:nvSpPr>
          <p:cNvPr id="109" name="Google Shape;109;g265c9df606f_0_6"/>
          <p:cNvSpPr txBox="1"/>
          <p:nvPr/>
        </p:nvSpPr>
        <p:spPr>
          <a:xfrm>
            <a:off x="797450" y="7014425"/>
            <a:ext cx="5838000" cy="1046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The information referred will remain completely private. It will be fact-checked and registered into CLDH’s internal system. No action will be undertaken without the explicit and written consent of the reporter.</a:t>
            </a:r>
            <a:endParaRPr b="0" i="0" sz="1400" u="none" cap="none" strike="noStrike">
              <a:solidFill>
                <a:srgbClr val="000000"/>
              </a:solidFill>
              <a:latin typeface="Montserrat"/>
              <a:ea typeface="Montserrat"/>
              <a:cs typeface="Montserrat"/>
              <a:sym typeface="Montserrat"/>
            </a:endParaRPr>
          </a:p>
        </p:txBody>
      </p:sp>
      <p:sp>
        <p:nvSpPr>
          <p:cNvPr id="110" name="Google Shape;110;g265c9df606f_0_6"/>
          <p:cNvSpPr txBox="1"/>
          <p:nvPr/>
        </p:nvSpPr>
        <p:spPr>
          <a:xfrm>
            <a:off x="1834300" y="9594300"/>
            <a:ext cx="41286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Montserrat"/>
                <a:ea typeface="Montserrat"/>
                <a:cs typeface="Montserrat"/>
                <a:sym typeface="Montserrat"/>
              </a:rPr>
              <a:t>FUNDED BY THE UNITED NATIONS DEMOCRACY FUND</a:t>
            </a:r>
            <a:endParaRPr b="0" i="0" sz="1100" u="none" cap="none" strike="noStrike">
              <a:solidFill>
                <a:srgbClr val="FFFFFF"/>
              </a:solidFill>
              <a:latin typeface="Montserrat"/>
              <a:ea typeface="Montserrat"/>
              <a:cs typeface="Montserrat"/>
              <a:sym typeface="Montserrat"/>
            </a:endParaRPr>
          </a:p>
        </p:txBody>
      </p:sp>
      <p:pic>
        <p:nvPicPr>
          <p:cNvPr id="111" name="Google Shape;111;g265c9df606f_0_6"/>
          <p:cNvPicPr preferRelativeResize="0"/>
          <p:nvPr/>
        </p:nvPicPr>
        <p:blipFill rotWithShape="1">
          <a:blip r:embed="rId6">
            <a:alphaModFix/>
          </a:blip>
          <a:srcRect b="0" l="0" r="0" t="0"/>
          <a:stretch/>
        </p:blipFill>
        <p:spPr>
          <a:xfrm>
            <a:off x="2859650" y="7732675"/>
            <a:ext cx="2871174" cy="2871174"/>
          </a:xfrm>
          <a:prstGeom prst="rect">
            <a:avLst/>
          </a:prstGeom>
          <a:noFill/>
          <a:ln>
            <a:noFill/>
          </a:ln>
        </p:spPr>
      </p:pic>
      <p:pic>
        <p:nvPicPr>
          <p:cNvPr id="112" name="Google Shape;112;g265c9df606f_0_6"/>
          <p:cNvPicPr preferRelativeResize="0"/>
          <p:nvPr/>
        </p:nvPicPr>
        <p:blipFill rotWithShape="1">
          <a:blip r:embed="rId7">
            <a:alphaModFix/>
          </a:blip>
          <a:srcRect b="0" l="0" r="0" t="0"/>
          <a:stretch/>
        </p:blipFill>
        <p:spPr>
          <a:xfrm>
            <a:off x="1758100" y="8388225"/>
            <a:ext cx="1560075" cy="156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